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3975" r:id="rId6"/>
    <p:sldMasterId id="2147484125" r:id="rId7"/>
    <p:sldMasterId id="2147484150" r:id="rId8"/>
    <p:sldMasterId id="2147484153" r:id="rId9"/>
  </p:sldMasterIdLst>
  <p:notesMasterIdLst>
    <p:notesMasterId r:id="rId21"/>
  </p:notesMasterIdLst>
  <p:handoutMasterIdLst>
    <p:handoutMasterId r:id="rId22"/>
  </p:handoutMasterIdLst>
  <p:sldIdLst>
    <p:sldId id="900" r:id="rId10"/>
    <p:sldId id="1256" r:id="rId11"/>
    <p:sldId id="1266" r:id="rId12"/>
    <p:sldId id="1257" r:id="rId13"/>
    <p:sldId id="1265" r:id="rId14"/>
    <p:sldId id="1259" r:id="rId15"/>
    <p:sldId id="1261" r:id="rId16"/>
    <p:sldId id="1267" r:id="rId17"/>
    <p:sldId id="1263" r:id="rId18"/>
    <p:sldId id="1264" r:id="rId19"/>
    <p:sldId id="1268" r:id="rId20"/>
  </p:sldIdLst>
  <p:sldSz cx="9144000" cy="5143500" type="screen16x9"/>
  <p:notesSz cx="7104063" cy="10234613"/>
  <p:custDataLst>
    <p:tags r:id="rId23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DFF5"/>
    <a:srgbClr val="FFE4A0"/>
    <a:srgbClr val="FFCC99"/>
    <a:srgbClr val="FFCC00"/>
    <a:srgbClr val="FF9933"/>
    <a:srgbClr val="FF9900"/>
    <a:srgbClr val="FF00FF"/>
    <a:srgbClr val="FF0066"/>
    <a:srgbClr val="CCEC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102" autoAdjust="0"/>
    <p:restoredTop sz="83733" autoAdjust="0"/>
  </p:normalViewPr>
  <p:slideViewPr>
    <p:cSldViewPr snapToGrid="0" snapToObjects="1">
      <p:cViewPr varScale="1">
        <p:scale>
          <a:sx n="98" d="100"/>
          <a:sy n="98" d="100"/>
        </p:scale>
        <p:origin x="-870" y="-96"/>
      </p:cViewPr>
      <p:guideLst>
        <p:guide orient="horz" pos="685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gs" Target="tags/tag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6763"/>
            <a:ext cx="6824662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9900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first</a:t>
            </a:r>
            <a:r>
              <a:rPr kumimoji="1" lang="en-US" altLang="ja-JP" baseline="0" dirty="0" smtClean="0"/>
              <a:t> introduction of 4K cameras, we will launch 2 new 360 degree cameras; </a:t>
            </a:r>
          </a:p>
          <a:p>
            <a:r>
              <a:rPr kumimoji="1" lang="en-US" altLang="ja-JP" baseline="0" dirty="0" smtClean="0"/>
              <a:t>One is WV-SFV481, outdoor vandal model, and the other is SFN480, indoor dome model.</a:t>
            </a:r>
          </a:p>
          <a:p>
            <a:r>
              <a:rPr kumimoji="1" lang="en-US" altLang="ja-JP" baseline="0" dirty="0" smtClean="0"/>
              <a:t>The 3 major points are </a:t>
            </a:r>
          </a:p>
          <a:p>
            <a:pPr marL="237298" indent="-237298">
              <a:buAutoNum type="arabicParenR"/>
            </a:pPr>
            <a:r>
              <a:rPr lang="en-US" altLang="ja-JP" dirty="0" smtClean="0">
                <a:solidFill>
                  <a:prstClr val="black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Resolution 9M pixel as 360 degree camera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High Sensitivity</a:t>
            </a:r>
          </a:p>
          <a:p>
            <a:pPr marL="237298" indent="-237298" defTabSz="949191">
              <a:buFontTx/>
              <a:buAutoNum type="arabicParenR"/>
              <a:defRPr/>
            </a:pPr>
            <a:r>
              <a:rPr lang="en-US" altLang="ja-JP" dirty="0" smtClean="0">
                <a:solidFill>
                  <a:srgbClr val="000000"/>
                </a:solidFill>
                <a:latin typeface="Calibri" pitchFamily="34" charset="0"/>
                <a:ea typeface="HGP創英角ｺﾞｼｯｸUB" pitchFamily="50" charset="-128"/>
                <a:cs typeface="Calibri" pitchFamily="34" charset="0"/>
              </a:rPr>
              <a:t>ULTRA Intelligent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E8FB-F6DD-408D-84E9-2151B9C564C6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1428-9BCF-43C9-A814-6A86E2F5B62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266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/>
              <a:pPr>
                <a:defRPr/>
              </a:pPr>
              <a:t>2014/12/12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1797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33827-611E-4382-9B22-00BF6F075EFD}" type="datetime1">
              <a:rPr lang="ja-JP" altLang="en-US"/>
              <a:pPr>
                <a:defRPr/>
              </a:pPr>
              <a:t>2014/12/12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A6E0E7E4-FBC2-48A7-8C75-787729950075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084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8FD4-4881-45B5-9190-D6111515022E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8B4B-FCD3-4371-AD1C-B96D6301AD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36943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136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D62B5-C0F0-4FCE-8349-A4FA765E5BA2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CBA6-2DF6-4C24-AF02-3467EE86D7C8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895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14B7-4EC4-4A94-AA11-23850B70F4A4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1CE11-114C-4B8C-9023-6A015C7C2B5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814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8575" y="-16669"/>
            <a:ext cx="9172575" cy="48220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B9D5-D533-4525-88E2-CA2890D52149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E6CC3-EA85-4A29-AB2C-5809345DB4ED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249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9798A-B966-4802-94D2-314925D662FC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5376-C44D-4045-9A3E-4C5FED503EFE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2001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F9803-251A-4C43-9EF2-79886AE9C037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1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7A1F58-BF62-42BD-B4CA-E32D4D90C29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7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93600-4B77-4D82-B1D5-050DAA6F59F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29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8AD77-56F7-41F0-9D28-DDA6E14C7A0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42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9F84FE-0F88-4438-AC53-B909505957A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88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F62D72-26DD-420C-8AE2-F63D65584D2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304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F0EECA-EC9B-4647-80E2-0238EECD41B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137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C84F4-C019-44DE-A966-F901274A05C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847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ABC5B-9636-4AC7-959C-9DF11B5B7C29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27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D92BE-98DC-4ED0-9EF6-85419A1D692A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14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-17860"/>
            <a:ext cx="2286000" cy="461248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0" y="-17860"/>
            <a:ext cx="6705600" cy="461248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A7C74-288D-4CAF-B6D6-60FFFC84E6C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2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C7471-95B4-49DE-BEB4-B56CC2101B68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B834E73F-924D-4C76-BABF-5FFF83B69AD8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9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2014/12/12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2014/12/12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2318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284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2014/12/12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96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BE0D-1EB3-42FF-BBCD-D16F0A2DE948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30957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9FDDF73D-91B0-40ED-9FFD-CE6394BBE504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1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  <p:sldLayoutId id="2147484173" r:id="rId3"/>
    <p:sldLayoutId id="2147484174" r:id="rId4"/>
    <p:sldLayoutId id="214748417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/>
              <a:pPr>
                <a:defRPr/>
              </a:pPr>
              <a:t>‹#›</a:t>
            </a:fld>
            <a:endParaRPr dirty="0"/>
          </a:p>
        </p:txBody>
      </p:sp>
      <p:sp>
        <p:nvSpPr>
          <p:cNvPr id="9" name="AutoShape 13"/>
          <p:cNvSpPr>
            <a:spLocks noChangeArrowheads="1"/>
          </p:cNvSpPr>
          <p:nvPr userDrawn="1"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3" r:id="rId2"/>
    <p:sldLayoutId id="2147484162" r:id="rId3"/>
    <p:sldLayoutId id="2147484165" r:id="rId4"/>
    <p:sldLayoutId id="21474841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2014/12/12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49" r:id="rId3"/>
    <p:sldLayoutId id="2147484159" r:id="rId4"/>
    <p:sldLayoutId id="21474841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2014/12/12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 userDrawn="1"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 userDrawn="1"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57" r:id="rId3"/>
    <p:sldLayoutId id="2147484168" r:id="rId4"/>
    <p:sldLayoutId id="214748416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6149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CE4B175-4CC6-407D-AF40-8DD5B5EBE57C}" type="datetime1">
              <a:rPr lang="ja-JP" altLang="en-US"/>
              <a:pPr>
                <a:defRPr/>
              </a:pPr>
              <a:t>2014/12/12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81B00A8-B2C8-4B7A-A4B3-331AE644D4A2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7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  <p:sp>
        <p:nvSpPr>
          <p:cNvPr id="4103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dirty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 algn="l"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ln w="1905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54000" tIns="36000" rIns="54000" bIns="36000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fld id="{D9001844-01BF-4372-9D14-BDF0224E04C9}" type="slidenum">
              <a:rPr lang="en-US" altLang="ja-JP">
                <a:solidFill>
                  <a:srgbClr val="FFFFFF"/>
                </a:solidFill>
                <a:effectLst/>
                <a:latin typeface="Arial" charset="0"/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8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77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F6EEAC-30DB-44E1-9A04-D5CF01586571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73FD0E91-4765-4AEC-AA68-6B2B17F1CCD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69455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60" r:id="rId3"/>
    <p:sldLayoutId id="2147484161" r:id="rId4"/>
    <p:sldLayoutId id="214748417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2014/12/12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45302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6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wmf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6" name="スライド番号プレースホルダー 1"/>
          <p:cNvSpPr>
            <a:spLocks noGrp="1"/>
          </p:cNvSpPr>
          <p:nvPr>
            <p:ph type="sldNum" sz="quarter" idx="12"/>
          </p:nvPr>
        </p:nvSpPr>
        <p:spPr bwMode="auto">
          <a:noFill/>
        </p:spPr>
        <p:txBody>
          <a:bodyPr vert="horz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5CD2A6F8-8B48-4A0F-ADEB-C52A23797500}" type="slidenum">
              <a:rPr lang="en-US" altLang="ja-JP" sz="2000" smtClean="0">
                <a:solidFill>
                  <a:schemeClr val="bg1"/>
                </a:solidFill>
                <a:latin typeface="Arial" pitchFamily="34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ja-JP" sz="20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9528" y="1362841"/>
            <a:ext cx="9009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0066"/>
                </a:solidFill>
                <a:effectLst/>
                <a:latin typeface="Arial" pitchFamily="34" charset="0"/>
              </a:rPr>
              <a:t>9 Megapixel 360-degree Network Camera</a:t>
            </a:r>
            <a:endParaRPr lang="en-US" altLang="ja-JP" b="1" dirty="0">
              <a:solidFill>
                <a:srgbClr val="000066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5038563" y="3414143"/>
            <a:ext cx="15182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WV-SFN480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2585940" y="3414143"/>
            <a:ext cx="1499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WV-SFV481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7" name="Group 23"/>
          <p:cNvGrpSpPr>
            <a:grpSpLocks noChangeAspect="1"/>
          </p:cNvGrpSpPr>
          <p:nvPr/>
        </p:nvGrpSpPr>
        <p:grpSpPr bwMode="auto">
          <a:xfrm>
            <a:off x="6884410" y="4361509"/>
            <a:ext cx="1701800" cy="795337"/>
            <a:chOff x="2789" y="0"/>
            <a:chExt cx="1072" cy="501"/>
          </a:xfrm>
        </p:grpSpPr>
        <p:pic>
          <p:nvPicPr>
            <p:cNvPr id="28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89910" y="4317059"/>
            <a:ext cx="8785225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endParaRPr lang="en-US" altLang="ja-JP" sz="1800" dirty="0" smtClean="0">
              <a:solidFill>
                <a:srgbClr val="0041C0"/>
              </a:solidFill>
              <a:effectLst/>
              <a:latin typeface="Tahom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Networks Co., Ltd.</a:t>
            </a:r>
          </a:p>
        </p:txBody>
      </p:sp>
      <p:sp>
        <p:nvSpPr>
          <p:cNvPr id="31" name="Rectangle 7"/>
          <p:cNvSpPr txBox="1">
            <a:spLocks noChangeArrowheads="1"/>
          </p:cNvSpPr>
          <p:nvPr/>
        </p:nvSpPr>
        <p:spPr bwMode="auto">
          <a:xfrm>
            <a:off x="1383722" y="4020196"/>
            <a:ext cx="6400800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Security Systems Business Division</a:t>
            </a:r>
          </a:p>
        </p:txBody>
      </p:sp>
      <p:pic>
        <p:nvPicPr>
          <p:cNvPr id="37" name="Picture 8" descr="i-PRO_smartHD_logo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36575"/>
            <a:ext cx="2376487" cy="603250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 preferRelativeResize="0"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52904" y="2191944"/>
            <a:ext cx="1489555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 preferRelativeResize="0"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67940" y="2191944"/>
            <a:ext cx="1535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Optional accessories 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671191"/>
              </p:ext>
            </p:extLst>
          </p:nvPr>
        </p:nvGraphicFramePr>
        <p:xfrm>
          <a:off x="347929" y="1205822"/>
          <a:ext cx="7755212" cy="2706256"/>
        </p:xfrm>
        <a:graphic>
          <a:graphicData uri="http://schemas.openxmlformats.org/drawingml/2006/table">
            <a:tbl>
              <a:tblPr/>
              <a:tblGrid>
                <a:gridCol w="1254868"/>
                <a:gridCol w="1625086"/>
                <a:gridCol w="1625086"/>
                <a:gridCol w="1625086"/>
                <a:gridCol w="1625086"/>
              </a:tblGrid>
              <a:tr h="6628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WV-Q105A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Ceiling Mount Bracket</a:t>
                      </a:r>
                      <a:endParaRPr kumimoji="1" lang="ja-JP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WV-Q121B</a:t>
                      </a:r>
                      <a:endParaRPr kumimoji="1" lang="en-US" altLang="ja-JP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Ceiling Mount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Bracket</a:t>
                      </a: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WV-Q122A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Wall Mount Bracket</a:t>
                      </a:r>
                      <a:endParaRPr kumimoji="1" lang="ja-JP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WV-Q124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Mount Bracket</a:t>
                      </a:r>
                      <a:endParaRPr kumimoji="1" lang="ja-JP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132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Appearance</a:t>
                      </a:r>
                      <a:endParaRPr kumimoji="1" lang="ja-JP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30" marR="91430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3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</a:rPr>
                        <a:t>Compatibility</a:t>
                      </a: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WV-SFN480</a:t>
                      </a: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Tahoma" panose="020B0604030504040204" pitchFamily="34" charset="0"/>
                        </a:rPr>
                        <a:t>WV-SFV481</a:t>
                      </a:r>
                    </a:p>
                  </a:txBody>
                  <a:tcPr marL="91430" marR="91430" marT="45731" marB="457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テキスト ボックス 24721"/>
          <p:cNvSpPr txBox="1">
            <a:spLocks noChangeArrowheads="1"/>
          </p:cNvSpPr>
          <p:nvPr/>
        </p:nvSpPr>
        <p:spPr bwMode="auto">
          <a:xfrm>
            <a:off x="291032" y="872447"/>
            <a:ext cx="16962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1" dirty="0" smtClean="0">
                <a:effectLst/>
                <a:latin typeface="Tahoma" pitchFamily="34" charset="0"/>
                <a:ea typeface="HGPｺﾞｼｯｸE" pitchFamily="50" charset="-128"/>
              </a:rPr>
              <a:t>Mount </a:t>
            </a:r>
            <a:r>
              <a:rPr lang="en-US" altLang="ja-JP" sz="1600" b="1" dirty="0">
                <a:effectLst/>
                <a:latin typeface="Tahoma" pitchFamily="34" charset="0"/>
                <a:ea typeface="HGPｺﾞｼｯｸE" pitchFamily="50" charset="-128"/>
              </a:rPr>
              <a:t>Bracket</a:t>
            </a:r>
            <a:endParaRPr lang="ja-JP" altLang="en-US" sz="1600" b="1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91032" y="3945149"/>
            <a:ext cx="83082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100" dirty="0" smtClean="0">
                <a:effectLst/>
              </a:rPr>
              <a:t>(Note) </a:t>
            </a:r>
          </a:p>
          <a:p>
            <a:pPr algn="l"/>
            <a:r>
              <a:rPr lang="en-US" altLang="ja-JP" sz="1100" dirty="0" smtClean="0">
                <a:effectLst/>
              </a:rPr>
              <a:t>-When installing WV-SFV481 on a wall, it is recommended to use the WV-Q122A Wall Mount Bracket and WV-Q124 Mount Bracket</a:t>
            </a:r>
            <a:r>
              <a:rPr lang="en-US" altLang="ja-JP" sz="1100" dirty="0" smtClean="0">
                <a:effectLst/>
              </a:rPr>
              <a:t>.</a:t>
            </a:r>
          </a:p>
          <a:p>
            <a:pPr algn="l"/>
            <a:r>
              <a:rPr lang="en-US" altLang="ja-JP" sz="1100" dirty="0" smtClean="0">
                <a:effectLst/>
              </a:rPr>
              <a:t>-The WV-Q121B is planned to be available in Q1 2015.</a:t>
            </a:r>
            <a:endParaRPr lang="en-US" altLang="ja-JP" sz="1100" dirty="0" smtClean="0">
              <a:effectLst/>
            </a:endParaRPr>
          </a:p>
        </p:txBody>
      </p:sp>
      <p:pic>
        <p:nvPicPr>
          <p:cNvPr id="10" name="Picture 2" descr="C:\Users\1836832\Desktop\desk\旧デスクトップ\製作中\4K全方位\OP\WV-Q124\WV-Q124\640x480_png\WV-Q124_option_2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108" y="2292069"/>
            <a:ext cx="901916" cy="79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342" y="2109531"/>
            <a:ext cx="1061868" cy="115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C:\Users\1836832\Desktop\WV-Q1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379" y="2293466"/>
            <a:ext cx="1258919" cy="7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195" y="2188004"/>
            <a:ext cx="8572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47659"/>
              </p:ext>
            </p:extLst>
          </p:nvPr>
        </p:nvGraphicFramePr>
        <p:xfrm>
          <a:off x="77822" y="600857"/>
          <a:ext cx="8998213" cy="436864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33648"/>
                <a:gridCol w="1064802"/>
                <a:gridCol w="3210129"/>
                <a:gridCol w="3589634"/>
              </a:tblGrid>
              <a:tr h="284361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WV-SFV481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WV-SFN480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1021404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Outdoor Vandal resistant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Image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fr-F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1/2 type MOS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video resolution (pixel)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 megapixel, 2,992 x 2,992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frame rate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 fps (9M fisheye mode), 30 fps (4M fisheye mode)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 / Night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IR Cut filter Removal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Electrical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Minimum Illumination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0.3 lux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B/W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0.04 lux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0.2 lux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Angular Field of View</a:t>
                      </a:r>
                      <a:endParaRPr kumimoji="1" lang="en-US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180°(Horizontal), 180°(Vertical)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Audio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Two-way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 memory card slot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slot (SDXC/SDHC/SD)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-40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 +50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(-40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122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–10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C~+50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{14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F~122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F} (Ceiling/Wall/Camera mount bracket)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–10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C~+40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C{14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F~104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F} (Desktop / Tripod)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 (excluding base bracket)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ø154 mm × 60.5 mm (H)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ø150 mm × 52.1 mm (H)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7739" y="997562"/>
            <a:ext cx="954116" cy="80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49256" y="997562"/>
            <a:ext cx="983226" cy="80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87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360-degree </a:t>
            </a: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etwork </a:t>
            </a: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amera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724096" y="2445987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6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Outdoor vandal resistant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WV-SFV481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2576692" y="1519284"/>
            <a:ext cx="6400802" cy="3460669"/>
          </a:xfrm>
          <a:prstGeom prst="rect">
            <a:avLst/>
          </a:prstGeom>
          <a:solidFill>
            <a:srgbClr val="DFDFF5"/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6350">
            <a:bevelT w="190500" h="50800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wrap="square" lIns="216000" tIns="360000" rIns="216000" bIns="324000" anchor="ctr">
            <a:spAutoFit/>
          </a:bodyPr>
          <a:lstStyle>
            <a:lvl1pPr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400" i="0" kern="0" dirty="0" smtClean="0"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   </a:t>
            </a:r>
            <a:r>
              <a:rPr kumimoji="0" lang="en-US" altLang="ja-JP" sz="2000" i="0" kern="0" dirty="0" smtClean="0"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9 Megapixel 360-degree Network Camera </a:t>
            </a:r>
            <a:endParaRPr kumimoji="0" lang="en-US" altLang="ja-JP" sz="20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800" b="0" i="0" kern="0" dirty="0" smtClean="0"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	        </a:t>
            </a:r>
            <a:endParaRPr kumimoji="0" lang="en-US" altLang="ja-JP" sz="105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719138" lvl="1" indent="-271463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8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All-new </a:t>
            </a:r>
            <a:r>
              <a:rPr kumimoji="0" lang="en-US" altLang="ja-JP" sz="1800" b="0" i="0" kern="0" dirty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design for </a:t>
            </a:r>
            <a:r>
              <a:rPr kumimoji="0" lang="en-US" altLang="ja-JP" sz="18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360</a:t>
            </a:r>
            <a:r>
              <a:rPr lang="en-US" altLang="ja-JP" sz="1800" b="0" i="0" kern="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° video surveillance</a:t>
            </a:r>
            <a:endParaRPr kumimoji="0" lang="en-US" altLang="ja-JP" sz="1800" b="0" i="0" kern="0" dirty="0" smtClean="0">
              <a:solidFill>
                <a:prstClr val="black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534988" lvl="1" indent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b="0" i="0" kern="0" dirty="0" smtClean="0">
              <a:solidFill>
                <a:prstClr val="black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719138" lvl="1" indent="-271463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8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360</a:t>
            </a:r>
            <a:r>
              <a:rPr lang="en-US" altLang="ja-JP" sz="1800" b="0" i="0" kern="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kumimoji="0" lang="en-US" altLang="ja-JP" sz="18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/180</a:t>
            </a:r>
            <a:r>
              <a:rPr lang="en-US" altLang="ja-JP" sz="1800" b="0" i="0" kern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° </a:t>
            </a:r>
            <a:r>
              <a:rPr kumimoji="0" lang="en-US" altLang="ja-JP" sz="18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wide area coverage with 9MP Resolution</a:t>
            </a:r>
            <a:endParaRPr kumimoji="0" lang="en-US" altLang="ja-JP" sz="105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171450" indent="-1714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kumimoji="0" lang="en-US" altLang="ja-JP" b="0" i="0" kern="0" dirty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719138" lvl="1" indent="-271463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800" b="0" i="0" kern="0" dirty="0" smtClean="0"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De-warping in camera</a:t>
            </a:r>
          </a:p>
          <a:p>
            <a:pPr marL="534988" lvl="1" indent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719138" lvl="1" indent="-271463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800" b="0" i="0" kern="0" dirty="0" smtClean="0"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Intelligent VMD and Business Intelligence</a:t>
            </a:r>
          </a:p>
          <a:p>
            <a:pPr marL="171450" indent="-1714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kumimoji="0" lang="en-US" altLang="ja-JP" b="0" i="0" kern="0" dirty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719138" lvl="1" indent="-271463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800" b="0" i="0" kern="0" dirty="0" smtClean="0"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Seamless integration with i-PRO system  </a:t>
            </a: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724096" y="4554158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6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Indoor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WV-SFN480</a:t>
            </a:r>
          </a:p>
        </p:txBody>
      </p:sp>
      <p:pic>
        <p:nvPicPr>
          <p:cNvPr id="14" name="Picture 2"/>
          <p:cNvPicPr preferRelativeResize="0"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1054" y="2939602"/>
            <a:ext cx="1872585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 preferRelativeResize="0"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2489" y="787941"/>
            <a:ext cx="1929714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7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565682" y="826344"/>
            <a:ext cx="821839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360-degree </a:t>
            </a:r>
            <a:r>
              <a:rPr lang="en-US" altLang="ja-JP" sz="1800" b="1" dirty="0">
                <a:effectLst/>
              </a:rPr>
              <a:t>Network </a:t>
            </a:r>
            <a:r>
              <a:rPr lang="en-US" altLang="ja-JP" sz="1800" b="1" dirty="0" smtClean="0">
                <a:effectLst/>
              </a:rPr>
              <a:t>Cameras are suitable for monitoring open areas: </a:t>
            </a:r>
          </a:p>
          <a:p>
            <a:pPr algn="l"/>
            <a:endParaRPr lang="en-US" altLang="ja-JP" sz="1600" b="1" dirty="0" smtClean="0">
              <a:effectLst/>
            </a:endParaRPr>
          </a:p>
          <a:p>
            <a:pPr marL="898525" indent="-285750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Shopping malls</a:t>
            </a:r>
            <a:endParaRPr kumimoji="1" lang="en-US" altLang="ja-JP" sz="1600" dirty="0" smtClean="0">
              <a:effectLst/>
            </a:endParaRPr>
          </a:p>
          <a:p>
            <a:pPr marL="898525" indent="-285750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Retail stores</a:t>
            </a:r>
          </a:p>
          <a:p>
            <a:pPr marL="895350" indent="-261938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Airports</a:t>
            </a:r>
          </a:p>
          <a:p>
            <a:pPr marL="895350" indent="-273050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Railway stations</a:t>
            </a:r>
          </a:p>
          <a:p>
            <a:pPr marL="895350" indent="-261938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Parking lots</a:t>
            </a:r>
          </a:p>
          <a:p>
            <a:pPr marL="895350" indent="-261938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Factories</a:t>
            </a:r>
            <a:endParaRPr lang="en-US" altLang="ja-JP" sz="1600" dirty="0">
              <a:effectLst/>
            </a:endParaRPr>
          </a:p>
          <a:p>
            <a:pPr marL="895350" indent="-261938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Warehouses</a:t>
            </a:r>
            <a:endParaRPr kumimoji="1" lang="en-US" altLang="ja-JP" sz="1600" dirty="0" smtClean="0">
              <a:effectLst/>
            </a:endParaRPr>
          </a:p>
          <a:p>
            <a:pPr marL="895350" indent="-261938" algn="l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ja-JP" sz="1600" dirty="0" smtClean="0">
                <a:effectLst/>
              </a:rPr>
              <a:t>Offices                   and more. </a:t>
            </a:r>
            <a:endParaRPr kumimoji="1" lang="en-US" altLang="ja-JP" sz="1600" dirty="0" smtClean="0">
              <a:effectLst/>
            </a:endParaRPr>
          </a:p>
        </p:txBody>
      </p:sp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Applications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pic>
        <p:nvPicPr>
          <p:cNvPr id="3074" name="Picture 2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839" y="1488329"/>
            <a:ext cx="3004099" cy="300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38723" y="3462641"/>
            <a:ext cx="2236787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44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163" y="4021138"/>
            <a:ext cx="1384300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171" y="3176115"/>
            <a:ext cx="11398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562" y="1671770"/>
            <a:ext cx="1871663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130175" y="3268819"/>
            <a:ext cx="1666571" cy="13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正方形/長方形 14339"/>
          <p:cNvSpPr/>
          <p:nvPr/>
        </p:nvSpPr>
        <p:spPr>
          <a:xfrm>
            <a:off x="1895922" y="690669"/>
            <a:ext cx="1973805" cy="4396901"/>
          </a:xfrm>
          <a:prstGeom prst="rect">
            <a:avLst/>
          </a:prstGeom>
          <a:noFill/>
          <a:ln w="28575">
            <a:solidFill>
              <a:srgbClr val="FF99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41" name="直線コネクタ 40"/>
          <p:cNvCxnSpPr/>
          <p:nvPr/>
        </p:nvCxnSpPr>
        <p:spPr>
          <a:xfrm flipH="1">
            <a:off x="3085001" y="1676483"/>
            <a:ext cx="303802" cy="180271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 flipH="1">
            <a:off x="3120494" y="3433204"/>
            <a:ext cx="259402" cy="175098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7" name="Picture 9" descr="C:\Users\3560953\AppData\Local\Microsoft\Windows\Temporary Internet Files\Content.IE5\9SALZULV\MC900439805[1]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26" y="2424487"/>
            <a:ext cx="1482943" cy="103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2110197" y="773660"/>
            <a:ext cx="1527774" cy="935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直線コネクタ 29"/>
          <p:cNvCxnSpPr/>
          <p:nvPr/>
        </p:nvCxnSpPr>
        <p:spPr>
          <a:xfrm flipH="1">
            <a:off x="3327097" y="878078"/>
            <a:ext cx="323180" cy="260062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All-new design for 360° Video Surveillance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4021136" y="1502811"/>
            <a:ext cx="4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600" b="1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Panasonic fisheye lens</a:t>
            </a:r>
          </a:p>
          <a:p>
            <a:pPr algn="l"/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F1.9, large diameter, single focus fisheye lens delivers clear view from wall to wall and from ceiling to floor.   </a:t>
            </a:r>
            <a:endParaRPr lang="ja-JP" altLang="en-US" sz="1200" dirty="0">
              <a:solidFill>
                <a:schemeClr val="accent6">
                  <a:lumMod val="50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4021136" y="760789"/>
            <a:ext cx="4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600" b="1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IP66-</a:t>
            </a:r>
            <a:r>
              <a:rPr lang="en-US" altLang="ja-JP" sz="1600" b="1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, NEMA-4X and IK10-rated </a:t>
            </a:r>
            <a:r>
              <a:rPr lang="en-US" altLang="ja-JP" sz="1600" b="1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robustness</a:t>
            </a:r>
          </a:p>
          <a:p>
            <a:pPr algn="l"/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(WV-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cs typeface="Tahoma" panose="020B0604030504040204" pitchFamily="34" charset="0"/>
              </a:rPr>
              <a:t>SFV481)     </a:t>
            </a:r>
            <a:endParaRPr lang="en-US" altLang="ja-JP" sz="1200" dirty="0" smtClean="0">
              <a:solidFill>
                <a:schemeClr val="accent6">
                  <a:lumMod val="50000"/>
                </a:schemeClr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 flipH="1">
            <a:off x="3388803" y="1676483"/>
            <a:ext cx="632333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 flipH="1">
            <a:off x="3731729" y="4305113"/>
            <a:ext cx="331288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flipH="1">
            <a:off x="3419198" y="4305113"/>
            <a:ext cx="312531" cy="14335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正方形/長方形 51"/>
          <p:cNvSpPr/>
          <p:nvPr/>
        </p:nvSpPr>
        <p:spPr>
          <a:xfrm>
            <a:off x="4021136" y="4146684"/>
            <a:ext cx="4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600" b="1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Powerful 4K Engine</a:t>
            </a:r>
          </a:p>
          <a:p>
            <a:pPr algn="l"/>
            <a:r>
              <a:rPr lang="en-US" altLang="ja-JP" sz="1200" dirty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Equipped with dual-core 1GHz processor, 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the new </a:t>
            </a:r>
            <a:r>
              <a:rPr lang="en-US" altLang="ja-JP" sz="1200" dirty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4K engine provides de-warp 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altLang="ja-JP" sz="1200" dirty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the camera and advanced Intelligent Video 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features. </a:t>
            </a:r>
            <a:endParaRPr lang="ja-JP" altLang="en-US" sz="1200" dirty="0">
              <a:solidFill>
                <a:schemeClr val="accent6">
                  <a:lumMod val="50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cxnSp>
        <p:nvCxnSpPr>
          <p:cNvPr id="55" name="直線コネクタ 54"/>
          <p:cNvCxnSpPr/>
          <p:nvPr/>
        </p:nvCxnSpPr>
        <p:spPr>
          <a:xfrm flipH="1">
            <a:off x="3379896" y="3433204"/>
            <a:ext cx="683121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正方形/長方形 56"/>
          <p:cNvSpPr/>
          <p:nvPr/>
        </p:nvSpPr>
        <p:spPr>
          <a:xfrm>
            <a:off x="4021136" y="3233077"/>
            <a:ext cx="4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600" b="1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12-megapixel, 1/2-inch MOS sensor</a:t>
            </a:r>
          </a:p>
          <a:p>
            <a:pPr algn="l"/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High-sensitivity sensor with newly designed optical system captures clear details with </a:t>
            </a:r>
            <a:r>
              <a:rPr lang="en-US" altLang="ja-JP" sz="1200" dirty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9 megapixel stereographic 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projection.</a:t>
            </a:r>
            <a:endParaRPr lang="ja-JP" altLang="en-US" sz="1200" dirty="0">
              <a:solidFill>
                <a:schemeClr val="accent6">
                  <a:lumMod val="50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4021136" y="2367944"/>
            <a:ext cx="4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600" b="1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ABF designed for 360-degree camera</a:t>
            </a:r>
          </a:p>
          <a:p>
            <a:pPr algn="l"/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Auto Back Focus (ABF) </a:t>
            </a:r>
            <a:r>
              <a:rPr lang="en-US" altLang="ja-JP" sz="1200" dirty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keeps fine focus, 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canceling out effects from such as day or night environments and thermal expansion</a:t>
            </a:r>
            <a:r>
              <a:rPr lang="en-US" altLang="ja-JP" sz="1200" dirty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200" dirty="0" smtClean="0">
                <a:solidFill>
                  <a:schemeClr val="accent6">
                    <a:lumMod val="50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of the lens.</a:t>
            </a:r>
            <a:endParaRPr lang="ja-JP" altLang="en-US" sz="1200" dirty="0">
              <a:solidFill>
                <a:schemeClr val="accent6">
                  <a:lumMod val="50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 flipH="1">
            <a:off x="3379896" y="2502313"/>
            <a:ext cx="683122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/>
        </p:nvCxnSpPr>
        <p:spPr>
          <a:xfrm flipH="1">
            <a:off x="3650277" y="878078"/>
            <a:ext cx="41274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4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951" y="3373102"/>
            <a:ext cx="1450975" cy="171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556" y="1003455"/>
            <a:ext cx="2627313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360°/ 180° </a:t>
            </a: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ide Area Coverage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5509" y="911717"/>
            <a:ext cx="4444040" cy="394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360</a:t>
            </a:r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° situational awareness 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Capturing an all-around </a:t>
            </a:r>
            <a:r>
              <a:rPr lang="en-US" altLang="ja-JP" sz="1200" dirty="0">
                <a:effectLst/>
              </a:rPr>
              <a:t>view of the surrounding </a:t>
            </a:r>
            <a:r>
              <a:rPr lang="en-US" altLang="ja-JP" sz="1200" dirty="0" smtClean="0">
                <a:effectLst/>
              </a:rPr>
              <a:t>area, the 360-degree cameras provide total situational awareness and eliminates blind spots. </a:t>
            </a:r>
            <a:endParaRPr lang="en-US" altLang="ja-JP" sz="1200" dirty="0" smtClean="0">
              <a:solidFill>
                <a:srgbClr val="000000"/>
              </a:solidFill>
              <a:effectLst/>
            </a:endParaRPr>
          </a:p>
          <a:p>
            <a:pPr algn="l">
              <a:spcBef>
                <a:spcPts val="400"/>
              </a:spcBef>
            </a:pPr>
            <a:endParaRPr kumimoji="1" lang="en-US" altLang="ja-JP" sz="1600" dirty="0" smtClean="0">
              <a:effectLst/>
            </a:endParaRPr>
          </a:p>
          <a:p>
            <a:pPr algn="l"/>
            <a:endParaRPr kumimoji="1" lang="en-US" altLang="ja-JP" sz="1600" dirty="0" smtClean="0">
              <a:effectLst/>
            </a:endParaRPr>
          </a:p>
          <a:p>
            <a:pPr algn="l"/>
            <a:r>
              <a:rPr lang="en-US" altLang="ja-JP" sz="1800" b="1" dirty="0" smtClean="0">
                <a:effectLst/>
              </a:rPr>
              <a:t>Detailed images with 9MP resolution 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High resolution is required to capture a large area in detail. </a:t>
            </a:r>
          </a:p>
          <a:p>
            <a:pPr algn="l">
              <a:spcBef>
                <a:spcPts val="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9 megapixel resolution enables clear identification </a:t>
            </a:r>
            <a:r>
              <a:rPr lang="en-US" altLang="ja-JP" sz="1200" dirty="0" smtClean="0">
                <a:effectLst/>
              </a:rPr>
              <a:t>from </a:t>
            </a:r>
            <a:r>
              <a:rPr lang="en-US" altLang="ja-JP" sz="1200" dirty="0">
                <a:effectLst/>
              </a:rPr>
              <a:t>the center to the </a:t>
            </a:r>
            <a:r>
              <a:rPr lang="en-US" altLang="ja-JP" sz="1200" dirty="0" smtClean="0">
                <a:effectLst/>
              </a:rPr>
              <a:t>edge and </a:t>
            </a:r>
            <a:r>
              <a:rPr lang="en-US" altLang="ja-JP" sz="1200" dirty="0">
                <a:effectLst/>
              </a:rPr>
              <a:t>from wall to </a:t>
            </a:r>
            <a:r>
              <a:rPr lang="en-US" altLang="ja-JP" sz="1200" dirty="0" smtClean="0">
                <a:effectLst/>
              </a:rPr>
              <a:t>wall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, delivering very </a:t>
            </a:r>
            <a:r>
              <a:rPr lang="en-US" altLang="ja-JP" sz="1200" dirty="0" smtClean="0">
                <a:effectLst/>
              </a:rPr>
              <a:t>detailed images.  </a:t>
            </a:r>
          </a:p>
          <a:p>
            <a:pPr algn="l">
              <a:spcBef>
                <a:spcPts val="0"/>
              </a:spcBef>
            </a:pPr>
            <a:endParaRPr lang="en-US" altLang="ja-JP" dirty="0" smtClean="0">
              <a:solidFill>
                <a:srgbClr val="000000"/>
              </a:solidFill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dirty="0" smtClean="0">
              <a:solidFill>
                <a:srgbClr val="000000"/>
              </a:solidFill>
              <a:effectLst/>
            </a:endParaRPr>
          </a:p>
          <a:p>
            <a:pPr algn="l"/>
            <a:r>
              <a:rPr lang="en-US" altLang="ja-JP" sz="1800" b="1" dirty="0" smtClean="0">
                <a:effectLst/>
              </a:rPr>
              <a:t>High sensitivity</a:t>
            </a:r>
            <a:endParaRPr kumimoji="1" lang="en-US" altLang="ja-JP" sz="1800" b="1" dirty="0" smtClean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Equipped with F1.9 large diameter lens and high-sensitive sensor, the 360-degree cameras produce a </a:t>
            </a:r>
            <a:r>
              <a:rPr lang="en-US" altLang="ja-JP" sz="1200" dirty="0">
                <a:effectLst/>
              </a:rPr>
              <a:t>color image with a minimum illumination of 0.3 lux. </a:t>
            </a: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4931416" y="3076077"/>
            <a:ext cx="121539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b="1" dirty="0" smtClean="0">
                <a:solidFill>
                  <a:schemeClr val="accent6">
                    <a:lumMod val="75000"/>
                  </a:schemeClr>
                </a:solidFill>
                <a:effectLst/>
                <a:ea typeface="ＭＳ Ｐゴシック" pitchFamily="50" charset="-128"/>
              </a:rPr>
              <a:t>Wall Mount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4897126" y="653104"/>
            <a:ext cx="143340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b="1" dirty="0" smtClean="0">
                <a:solidFill>
                  <a:schemeClr val="accent6">
                    <a:lumMod val="75000"/>
                  </a:schemeClr>
                </a:solidFill>
                <a:effectLst/>
                <a:ea typeface="ＭＳ Ｐゴシック" pitchFamily="50" charset="-128"/>
              </a:rPr>
              <a:t>Ceiling Mount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5731054" y="1963193"/>
            <a:ext cx="1066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ffectLst/>
              </a:rPr>
              <a:t>360</a:t>
            </a:r>
            <a:r>
              <a:rPr lang="en-US" altLang="ja-JP" kern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dirty="0">
                <a:effectLst/>
              </a:rPr>
              <a:t>/180</a:t>
            </a:r>
            <a:r>
              <a:rPr lang="en-US" altLang="ja-JP" kern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° </a:t>
            </a:r>
            <a:endParaRPr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6064551" y="3763833"/>
            <a:ext cx="6190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effectLst/>
              </a:rPr>
              <a:t>180</a:t>
            </a:r>
            <a:r>
              <a:rPr lang="en-US" altLang="ja-JP" kern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° </a:t>
            </a:r>
            <a:endParaRPr lang="ja-JP" altLang="en-US" dirty="0"/>
          </a:p>
        </p:txBody>
      </p:sp>
      <p:pic>
        <p:nvPicPr>
          <p:cNvPr id="1026" name="Picture 2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570" y="3803421"/>
            <a:ext cx="2209674" cy="1080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正方形/長方形 71"/>
          <p:cNvSpPr/>
          <p:nvPr/>
        </p:nvSpPr>
        <p:spPr>
          <a:xfrm>
            <a:off x="7273862" y="4861705"/>
            <a:ext cx="12413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Panoramic view</a:t>
            </a:r>
            <a:endParaRPr lang="ja-JP" altLang="en-US" sz="1200" dirty="0"/>
          </a:p>
        </p:txBody>
      </p:sp>
      <p:pic>
        <p:nvPicPr>
          <p:cNvPr id="1029" name="Picture 5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205" y="582611"/>
            <a:ext cx="1540311" cy="72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正方形/長方形 28"/>
          <p:cNvSpPr/>
          <p:nvPr/>
        </p:nvSpPr>
        <p:spPr>
          <a:xfrm>
            <a:off x="7062277" y="2738007"/>
            <a:ext cx="1906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Fisheye view example in a store 40 meters wide.</a:t>
            </a:r>
            <a:endParaRPr lang="ja-JP" altLang="en-US" sz="1200" dirty="0"/>
          </a:p>
        </p:txBody>
      </p:sp>
      <p:pic>
        <p:nvPicPr>
          <p:cNvPr id="1031" name="Picture 7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788" y="1063788"/>
            <a:ext cx="169545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8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833" y="2414412"/>
            <a:ext cx="454183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De-warping in camera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264147" y="863552"/>
            <a:ext cx="3938202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Single and Quad PTZ views</a:t>
            </a:r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>
                <a:effectLst/>
              </a:rPr>
              <a:t>De-warping in camera enables clear and easy identification </a:t>
            </a:r>
            <a:r>
              <a:rPr lang="en-US" altLang="ja-JP" sz="1200" dirty="0" smtClean="0">
                <a:effectLst/>
              </a:rPr>
              <a:t>of the area of interest with non-moving parts, electrical pan-tilt-zoom. Single and Quad PTZ views deliver clear cropped image with over HD resolution.  </a:t>
            </a:r>
          </a:p>
          <a:p>
            <a:pPr algn="l">
              <a:spcBef>
                <a:spcPts val="400"/>
              </a:spcBef>
            </a:pPr>
            <a:endParaRPr lang="en-US" altLang="ja-JP" dirty="0" smtClean="0">
              <a:effectLst/>
            </a:endParaRPr>
          </a:p>
          <a:p>
            <a:pPr algn="l"/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800" b="1" dirty="0" smtClean="0">
                <a:solidFill>
                  <a:srgbClr val="000000"/>
                </a:solidFill>
                <a:effectLst/>
              </a:rPr>
              <a:t>Quad stream mode</a:t>
            </a:r>
            <a:endParaRPr lang="en-US" altLang="ja-JP" sz="1800" b="1" kern="0" dirty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Quad stream mode enables viewing four areas on the monitor PCs,  distributing clear de-warped images to each monitor PC.  </a:t>
            </a:r>
          </a:p>
          <a:p>
            <a:pPr lvl="0" algn="l">
              <a:spcBef>
                <a:spcPts val="400"/>
              </a:spcBef>
            </a:pPr>
            <a:endParaRPr lang="en-US" altLang="ja-JP" sz="1200" dirty="0" smtClean="0">
              <a:solidFill>
                <a:srgbClr val="000000"/>
              </a:solidFill>
              <a:effectLst/>
            </a:endParaRPr>
          </a:p>
          <a:p>
            <a:pPr algn="l"/>
            <a:endParaRPr kumimoji="1" lang="en-US" altLang="ja-JP" sz="1200" dirty="0" smtClean="0">
              <a:effectLst/>
            </a:endParaRPr>
          </a:p>
          <a:p>
            <a:pPr algn="l"/>
            <a:r>
              <a:rPr lang="en-US" altLang="ja-JP" sz="1800" b="1" dirty="0" smtClean="0">
                <a:effectLst/>
              </a:rPr>
              <a:t>Panoramic views</a:t>
            </a:r>
          </a:p>
          <a:p>
            <a:pPr lvl="0" algn="l"/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Panoramic views provide a 180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 or 360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 fixed filed of view on a single monitor screen, delivering clear de-warped images. </a:t>
            </a:r>
            <a:endParaRPr kumimoji="1" lang="en-US" altLang="ja-JP" sz="1200" b="1" dirty="0" smtClean="0">
              <a:effectLst/>
            </a:endParaRPr>
          </a:p>
        </p:txBody>
      </p:sp>
      <p:sp>
        <p:nvSpPr>
          <p:cNvPr id="289" name="正方形/長方形 288"/>
          <p:cNvSpPr/>
          <p:nvPr/>
        </p:nvSpPr>
        <p:spPr>
          <a:xfrm>
            <a:off x="4680418" y="2072672"/>
            <a:ext cx="12586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Single PTZ view</a:t>
            </a:r>
            <a:endParaRPr lang="ja-JP" altLang="en-US" sz="1200" dirty="0"/>
          </a:p>
        </p:txBody>
      </p:sp>
      <p:sp>
        <p:nvSpPr>
          <p:cNvPr id="292" name="正方形/長方形 291"/>
          <p:cNvSpPr/>
          <p:nvPr/>
        </p:nvSpPr>
        <p:spPr>
          <a:xfrm>
            <a:off x="6307122" y="3482801"/>
            <a:ext cx="14887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Quad stream mode</a:t>
            </a:r>
            <a:endParaRPr lang="ja-JP" altLang="en-US" sz="1200" dirty="0"/>
          </a:p>
        </p:txBody>
      </p:sp>
      <p:sp>
        <p:nvSpPr>
          <p:cNvPr id="293" name="正方形/長方形 292"/>
          <p:cNvSpPr/>
          <p:nvPr/>
        </p:nvSpPr>
        <p:spPr>
          <a:xfrm>
            <a:off x="4647853" y="4860613"/>
            <a:ext cx="12893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Panoramic  view</a:t>
            </a:r>
            <a:endParaRPr lang="ja-JP" altLang="en-US" sz="1200" dirty="0">
              <a:effectLst/>
            </a:endParaRPr>
          </a:p>
        </p:txBody>
      </p:sp>
      <p:sp>
        <p:nvSpPr>
          <p:cNvPr id="294" name="正方形/長方形 293"/>
          <p:cNvSpPr/>
          <p:nvPr/>
        </p:nvSpPr>
        <p:spPr>
          <a:xfrm>
            <a:off x="6992387" y="4860613"/>
            <a:ext cx="1813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Double Panoramic  view</a:t>
            </a:r>
            <a:endParaRPr lang="ja-JP" altLang="en-US" sz="1200" dirty="0">
              <a:effectLst/>
            </a:endParaRPr>
          </a:p>
        </p:txBody>
      </p:sp>
      <p:pic>
        <p:nvPicPr>
          <p:cNvPr id="2050" name="Picture 2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193" y="645200"/>
            <a:ext cx="1908000" cy="1431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3560953\Documents\GomPlayer\Capture\vlc-record-2014-12-02-12h57m18s-rtsp___192.168.0.150_MediaInput_h264-(panorama).mp4_000014677.jpg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166" y="3820116"/>
            <a:ext cx="1908000" cy="10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0" name="正方形/長方形 289"/>
          <p:cNvSpPr/>
          <p:nvPr/>
        </p:nvSpPr>
        <p:spPr>
          <a:xfrm>
            <a:off x="7148957" y="2086340"/>
            <a:ext cx="12105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Quad PTZ view</a:t>
            </a:r>
            <a:endParaRPr lang="ja-JP" altLang="en-US" sz="1200" dirty="0"/>
          </a:p>
        </p:txBody>
      </p:sp>
      <p:pic>
        <p:nvPicPr>
          <p:cNvPr id="2054" name="Picture 6" descr="C:\Users\3560953\Documents\GomPlayer\Capture\vlc-record-2014-12-02-12h50m44s-rtsp___192.168.0.150_MediaInput_h264-(1画PTZ_AP).mp4_000116770.jpg"/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166" y="645200"/>
            <a:ext cx="1908000" cy="143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3560953\Documents\GomPlayer\Capture\vlc-record-2014-12-02-12h41m57s-rtsp___192.168.0.150_MediaInput_h264-(DoublePanorama).mp4_000004307.jpg"/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193" y="3820116"/>
            <a:ext cx="1908000" cy="10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88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684" y="4165012"/>
            <a:ext cx="1740451" cy="90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878" y="4227039"/>
            <a:ext cx="1464252" cy="9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877" y="3097747"/>
            <a:ext cx="1686403" cy="101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877" y="2078321"/>
            <a:ext cx="1602156" cy="102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46" y="2217160"/>
            <a:ext cx="1531322" cy="938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i-VMD covering </a:t>
            </a: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360</a:t>
            </a: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° </a:t>
            </a: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wide </a:t>
            </a: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4" name="正方形/長方形 3"/>
          <p:cNvSpPr>
            <a:spLocks noChangeArrowheads="1"/>
          </p:cNvSpPr>
          <p:nvPr/>
        </p:nvSpPr>
        <p:spPr bwMode="auto">
          <a:xfrm>
            <a:off x="204280" y="2253640"/>
            <a:ext cx="272940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400" b="1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Intruder detection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200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detects people or cars trespassing in restricted areas. </a:t>
            </a:r>
          </a:p>
        </p:txBody>
      </p:sp>
      <p:sp>
        <p:nvSpPr>
          <p:cNvPr id="32" name="正方形/長方形 3"/>
          <p:cNvSpPr>
            <a:spLocks noChangeArrowheads="1"/>
          </p:cNvSpPr>
          <p:nvPr/>
        </p:nvSpPr>
        <p:spPr bwMode="auto">
          <a:xfrm>
            <a:off x="204280" y="3276665"/>
            <a:ext cx="272940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400" b="1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Loitering detection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200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detects people who has loitered for too long in the area. </a:t>
            </a: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8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684" y="3276665"/>
            <a:ext cx="1464252" cy="8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正方形/長方形 3"/>
          <p:cNvSpPr>
            <a:spLocks noChangeArrowheads="1"/>
          </p:cNvSpPr>
          <p:nvPr/>
        </p:nvSpPr>
        <p:spPr bwMode="auto">
          <a:xfrm>
            <a:off x="204281" y="4228443"/>
            <a:ext cx="272940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400" b="1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Scene change detection </a:t>
            </a:r>
            <a:r>
              <a:rPr lang="en-US" altLang="ja-JP" sz="1200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</a:rPr>
              <a:t>detects tampering with the camera view. </a:t>
            </a:r>
            <a:endParaRPr kumimoji="0" lang="en-US" altLang="ja-JP" sz="1400" b="1" dirty="0">
              <a:solidFill>
                <a:srgbClr val="000000"/>
              </a:solidFill>
              <a:effectLst/>
              <a:latin typeface="Tahoma" pitchFamily="34" charset="0"/>
              <a:ea typeface="HGPｺﾞｼｯｸE" pitchFamily="50" charset="-128"/>
              <a:cs typeface="Tahoma" pitchFamily="34" charset="0"/>
              <a:sym typeface="Lucida Grande"/>
            </a:endParaRPr>
          </a:p>
        </p:txBody>
      </p:sp>
      <p:sp>
        <p:nvSpPr>
          <p:cNvPr id="12" name="正方形/長方形 3"/>
          <p:cNvSpPr>
            <a:spLocks noChangeArrowheads="1"/>
          </p:cNvSpPr>
          <p:nvPr/>
        </p:nvSpPr>
        <p:spPr bwMode="auto">
          <a:xfrm>
            <a:off x="4669280" y="3281008"/>
            <a:ext cx="26459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400" b="1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Object detection (removed) </a:t>
            </a:r>
            <a:r>
              <a:rPr kumimoji="0" lang="en-US" altLang="ja-JP" sz="1200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detects objects disappearing that should be present. </a:t>
            </a:r>
          </a:p>
        </p:txBody>
      </p:sp>
      <p:sp>
        <p:nvSpPr>
          <p:cNvPr id="13" name="正方形/長方形 3"/>
          <p:cNvSpPr>
            <a:spLocks noChangeArrowheads="1"/>
          </p:cNvSpPr>
          <p:nvPr/>
        </p:nvSpPr>
        <p:spPr bwMode="auto">
          <a:xfrm>
            <a:off x="4669280" y="4222543"/>
            <a:ext cx="264592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400" b="1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Cross line detection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200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detects people or objects crossing the imaginary lines. </a:t>
            </a:r>
          </a:p>
        </p:txBody>
      </p:sp>
      <p:sp>
        <p:nvSpPr>
          <p:cNvPr id="17" name="正方形/長方形 3"/>
          <p:cNvSpPr>
            <a:spLocks noChangeArrowheads="1"/>
          </p:cNvSpPr>
          <p:nvPr/>
        </p:nvSpPr>
        <p:spPr bwMode="auto">
          <a:xfrm>
            <a:off x="4669280" y="2258329"/>
            <a:ext cx="2645922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400" b="1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Object detection (left)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200" dirty="0">
                <a:solidFill>
                  <a:srgbClr val="000000"/>
                </a:solidFill>
                <a:effectLst/>
                <a:latin typeface="Tahoma" pitchFamily="34" charset="0"/>
                <a:ea typeface="HGPｺﾞｼｯｸE" pitchFamily="50" charset="-128"/>
                <a:cs typeface="Tahoma" pitchFamily="34" charset="0"/>
                <a:sym typeface="Lucida Grande"/>
              </a:rPr>
              <a:t>detects something left behind that shouldn’t be there.</a:t>
            </a:r>
          </a:p>
        </p:txBody>
      </p:sp>
      <p:cxnSp>
        <p:nvCxnSpPr>
          <p:cNvPr id="46" name="直線コネクタ 45"/>
          <p:cNvCxnSpPr/>
          <p:nvPr/>
        </p:nvCxnSpPr>
        <p:spPr>
          <a:xfrm>
            <a:off x="204281" y="2019247"/>
            <a:ext cx="8738752" cy="0"/>
          </a:xfrm>
          <a:prstGeom prst="line">
            <a:avLst/>
          </a:prstGeom>
          <a:ln w="762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61"/>
          <p:cNvSpPr txBox="1"/>
          <p:nvPr/>
        </p:nvSpPr>
        <p:spPr>
          <a:xfrm>
            <a:off x="2143993" y="1117193"/>
            <a:ext cx="690108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>
                <a:effectLst/>
              </a:rPr>
              <a:t>Capturing </a:t>
            </a:r>
            <a:r>
              <a:rPr kumimoji="0" lang="en-US" altLang="ja-JP" sz="1800" b="1" kern="0" dirty="0">
                <a:solidFill>
                  <a:prstClr val="black"/>
                </a:solidFill>
                <a:effectLst/>
                <a:cs typeface="Tahoma" pitchFamily="34" charset="0"/>
              </a:rPr>
              <a:t>360</a:t>
            </a:r>
            <a:r>
              <a:rPr lang="en-US" altLang="ja-JP" sz="1800" b="1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kumimoji="0" lang="en-US" altLang="ja-JP" sz="1800" b="1" kern="0" dirty="0">
                <a:solidFill>
                  <a:prstClr val="black"/>
                </a:solidFill>
                <a:effectLst/>
                <a:cs typeface="Tahoma" pitchFamily="34" charset="0"/>
              </a:rPr>
              <a:t>/180</a:t>
            </a:r>
            <a:r>
              <a:rPr lang="en-US" altLang="ja-JP" sz="1800" b="1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 </a:t>
            </a:r>
            <a:r>
              <a:rPr kumimoji="0" lang="en-US" altLang="ja-JP" sz="1800" b="1" kern="0" dirty="0">
                <a:solidFill>
                  <a:prstClr val="black"/>
                </a:solidFill>
                <a:effectLst/>
                <a:cs typeface="Tahoma" pitchFamily="34" charset="0"/>
              </a:rPr>
              <a:t>wide </a:t>
            </a:r>
            <a:r>
              <a:rPr lang="en-US" altLang="ja-JP" sz="1800" b="1" dirty="0" smtClean="0">
                <a:effectLst/>
              </a:rPr>
              <a:t>area with 9MP high resolution, </a:t>
            </a:r>
          </a:p>
          <a:p>
            <a:pPr algn="l">
              <a:spcBef>
                <a:spcPts val="600"/>
              </a:spcBef>
            </a:pPr>
            <a:r>
              <a:rPr lang="en-US" altLang="ja-JP" sz="1800" b="1" dirty="0" smtClean="0">
                <a:effectLst/>
              </a:rPr>
              <a:t>i-VMD improves surveillance accuracy and effectiveness. </a:t>
            </a:r>
            <a:endParaRPr lang="en-US" altLang="ja-JP" sz="1200" dirty="0" smtClean="0">
              <a:effectLst/>
            </a:endParaRPr>
          </a:p>
        </p:txBody>
      </p:sp>
      <p:pic>
        <p:nvPicPr>
          <p:cNvPr id="19" name="Picture 2"/>
          <p:cNvPicPr preferRelativeResize="0"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61" y="308687"/>
            <a:ext cx="1842032" cy="184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5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4638" y="3813881"/>
            <a:ext cx="2603973" cy="124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61" y="1852412"/>
            <a:ext cx="2316163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10" y="633043"/>
            <a:ext cx="2298700" cy="217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Business Intelligence in camera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688610" y="2416957"/>
            <a:ext cx="4179117" cy="9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ja-JP" sz="1800" b="1" dirty="0" smtClean="0">
                <a:solidFill>
                  <a:srgbClr val="000000"/>
                </a:solidFill>
                <a:effectLst/>
              </a:rPr>
              <a:t>Heat map</a:t>
            </a:r>
            <a:endParaRPr lang="en-US" altLang="ja-JP" sz="1800" b="1" dirty="0">
              <a:solidFill>
                <a:srgbClr val="000000"/>
              </a:solidFill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By overlaying the traffic volume of people and staying time, the 360 degree cameras visualize the movement of people in the area. 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688610" y="3884095"/>
            <a:ext cx="4684955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Moving Object Remover (MOR)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By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making moving objects 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translucent, the 360 cameras enable customer behavior analysis with keeping their privacy. . </a:t>
            </a:r>
            <a:endParaRPr kumimoji="1" lang="en-US" altLang="ja-JP" b="1" dirty="0">
              <a:effectLst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688611" y="1037021"/>
            <a:ext cx="4684954" cy="9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People count </a:t>
            </a:r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By counting people who cross up to 12 imaginary lines in the 360</a:t>
            </a:r>
            <a:r>
              <a:rPr lang="en-US" altLang="ja-JP" sz="1200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wide view, the 360-degree </a:t>
            </a:r>
            <a:r>
              <a:rPr lang="en-US" altLang="ja-JP" sz="1200" dirty="0">
                <a:effectLst/>
              </a:rPr>
              <a:t>cameras help </a:t>
            </a:r>
            <a:r>
              <a:rPr lang="en-US" altLang="ja-JP" sz="1200" dirty="0" smtClean="0">
                <a:effectLst/>
              </a:rPr>
              <a:t>business improve the </a:t>
            </a:r>
            <a:r>
              <a:rPr lang="en-US" altLang="ja-JP" sz="1200" dirty="0">
                <a:effectLst/>
              </a:rPr>
              <a:t>physical layout and operational </a:t>
            </a:r>
            <a:r>
              <a:rPr lang="en-US" altLang="ja-JP" sz="1200" dirty="0" smtClean="0">
                <a:effectLst/>
              </a:rPr>
              <a:t>efficiency. </a:t>
            </a:r>
            <a:endParaRPr lang="en-US" altLang="ja-JP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85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角丸四角形 44"/>
          <p:cNvSpPr/>
          <p:nvPr/>
        </p:nvSpPr>
        <p:spPr>
          <a:xfrm>
            <a:off x="231175" y="651752"/>
            <a:ext cx="8708544" cy="4085519"/>
          </a:xfrm>
          <a:prstGeom prst="roundRect">
            <a:avLst>
              <a:gd name="adj" fmla="val 5467"/>
            </a:avLst>
          </a:prstGeom>
          <a:solidFill>
            <a:schemeClr val="accent3">
              <a:lumMod val="95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Seamless integration with i-PRO system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31176" y="4737272"/>
            <a:ext cx="704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000" dirty="0" smtClean="0">
                <a:effectLst/>
              </a:rPr>
              <a:t>(Note) </a:t>
            </a:r>
            <a:r>
              <a:rPr kumimoji="1" lang="en-US" altLang="ja-JP" sz="1000" dirty="0" smtClean="0">
                <a:effectLst/>
              </a:rPr>
              <a:t>The System 970, WV-ASM200 and WJ-NV300 will support the WJ-SFV481 and WF-SFN480 in 1Q 2015. </a:t>
            </a:r>
            <a:r>
              <a:rPr lang="en-US" altLang="ja-JP" sz="1000" dirty="0">
                <a:effectLst/>
              </a:rPr>
              <a:t> </a:t>
            </a:r>
            <a:r>
              <a:rPr lang="en-US" altLang="ja-JP" sz="1000" dirty="0" smtClean="0">
                <a:effectLst/>
              </a:rPr>
              <a:t>   </a:t>
            </a:r>
          </a:p>
          <a:p>
            <a:pPr algn="l"/>
            <a:r>
              <a:rPr kumimoji="1" lang="en-US" altLang="ja-JP" sz="1000" dirty="0">
                <a:effectLst/>
              </a:rPr>
              <a:t> </a:t>
            </a:r>
            <a:r>
              <a:rPr kumimoji="1" lang="en-US" altLang="ja-JP" sz="1000" dirty="0" smtClean="0">
                <a:effectLst/>
              </a:rPr>
              <a:t>         The WJ-ND400 will support the WJ-SFV481 and WJ-SFN480 in </a:t>
            </a:r>
            <a:r>
              <a:rPr lang="en-US" altLang="ja-JP" sz="1000" dirty="0" smtClean="0">
                <a:effectLst/>
              </a:rPr>
              <a:t>2Q </a:t>
            </a:r>
            <a:r>
              <a:rPr kumimoji="1" lang="en-US" altLang="ja-JP" sz="1000" dirty="0" smtClean="0">
                <a:effectLst/>
              </a:rPr>
              <a:t>2015.</a:t>
            </a:r>
            <a:endParaRPr kumimoji="1" lang="ja-JP" altLang="en-US" sz="1000" dirty="0">
              <a:effectLst/>
            </a:endParaRPr>
          </a:p>
        </p:txBody>
      </p:sp>
      <p:pic>
        <p:nvPicPr>
          <p:cNvPr id="4" name="Picture 3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99" y="1903479"/>
            <a:ext cx="666536" cy="25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/>
          <p:cNvGrpSpPr/>
          <p:nvPr/>
        </p:nvGrpSpPr>
        <p:grpSpPr>
          <a:xfrm flipH="1">
            <a:off x="1724411" y="1971510"/>
            <a:ext cx="1029143" cy="1148456"/>
            <a:chOff x="6460159" y="1456240"/>
            <a:chExt cx="1389238" cy="2647784"/>
          </a:xfrm>
        </p:grpSpPr>
        <p:cxnSp>
          <p:nvCxnSpPr>
            <p:cNvPr id="6" name="直線矢印コネクタ 5"/>
            <p:cNvCxnSpPr/>
            <p:nvPr/>
          </p:nvCxnSpPr>
          <p:spPr>
            <a:xfrm flipV="1">
              <a:off x="7091312" y="1456240"/>
              <a:ext cx="1" cy="2581792"/>
            </a:xfrm>
            <a:prstGeom prst="straightConnector1">
              <a:avLst/>
            </a:prstGeom>
            <a:ln w="57150">
              <a:solidFill>
                <a:schemeClr val="bg2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矢印コネクタ 6"/>
            <p:cNvCxnSpPr/>
            <p:nvPr/>
          </p:nvCxnSpPr>
          <p:spPr>
            <a:xfrm flipH="1">
              <a:off x="6460159" y="4038033"/>
              <a:ext cx="644281" cy="65991"/>
            </a:xfrm>
            <a:prstGeom prst="straightConnector1">
              <a:avLst/>
            </a:prstGeom>
            <a:ln w="57150">
              <a:solidFill>
                <a:schemeClr val="bg2">
                  <a:lumMod val="7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矢印コネクタ 7"/>
            <p:cNvCxnSpPr/>
            <p:nvPr/>
          </p:nvCxnSpPr>
          <p:spPr>
            <a:xfrm flipH="1">
              <a:off x="7104440" y="1506053"/>
              <a:ext cx="744957" cy="19308"/>
            </a:xfrm>
            <a:prstGeom prst="straightConnector1">
              <a:avLst/>
            </a:prstGeom>
            <a:ln w="57150">
              <a:solidFill>
                <a:schemeClr val="bg2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グループ化 1"/>
          <p:cNvGrpSpPr/>
          <p:nvPr/>
        </p:nvGrpSpPr>
        <p:grpSpPr>
          <a:xfrm>
            <a:off x="2753553" y="2492312"/>
            <a:ext cx="1450437" cy="1020929"/>
            <a:chOff x="4241244" y="3473044"/>
            <a:chExt cx="1694295" cy="1147150"/>
          </a:xfrm>
        </p:grpSpPr>
        <p:pic>
          <p:nvPicPr>
            <p:cNvPr id="5" name="Picture 10"/>
            <p:cNvPicPr preferRelativeResize="0"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244" y="3473044"/>
              <a:ext cx="1694295" cy="114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4666641" y="3870520"/>
              <a:ext cx="84350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ja-JP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Tahoma" panose="020B0604030504040204" pitchFamily="34" charset="0"/>
                </a:rPr>
                <a:t>Network</a:t>
              </a:r>
              <a:endParaRPr lang="ja-JP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Tahoma" panose="020B0604030504040204" pitchFamily="34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987235" y="1616881"/>
            <a:ext cx="991603" cy="2157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Network Switch</a:t>
            </a:r>
            <a:endParaRPr lang="ja-JP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1391166" y="2168587"/>
            <a:ext cx="1" cy="282489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headEnd type="arrow" w="med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>
            <a:stCxn id="5" idx="3"/>
            <a:endCxn id="30" idx="1"/>
          </p:cNvCxnSpPr>
          <p:nvPr/>
        </p:nvCxnSpPr>
        <p:spPr>
          <a:xfrm>
            <a:off x="4203990" y="3002777"/>
            <a:ext cx="840969" cy="17001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7"/>
          <p:cNvPicPr preferRelativeResize="0"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815" y="3906108"/>
            <a:ext cx="1392174" cy="43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直線矢印コネクタ 27"/>
          <p:cNvCxnSpPr>
            <a:stCxn id="5" idx="3"/>
            <a:endCxn id="27" idx="1"/>
          </p:cNvCxnSpPr>
          <p:nvPr/>
        </p:nvCxnSpPr>
        <p:spPr>
          <a:xfrm>
            <a:off x="4203990" y="3002777"/>
            <a:ext cx="821825" cy="1123199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>
            <a:stCxn id="5" idx="3"/>
          </p:cNvCxnSpPr>
          <p:nvPr/>
        </p:nvCxnSpPr>
        <p:spPr>
          <a:xfrm flipV="1">
            <a:off x="4203990" y="1967755"/>
            <a:ext cx="907204" cy="1035022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06341" y="1543671"/>
            <a:ext cx="915805" cy="719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グループ化 25"/>
          <p:cNvGrpSpPr>
            <a:grpSpLocks noChangeAspect="1"/>
          </p:cNvGrpSpPr>
          <p:nvPr/>
        </p:nvGrpSpPr>
        <p:grpSpPr>
          <a:xfrm>
            <a:off x="5044959" y="2442219"/>
            <a:ext cx="1454425" cy="1155118"/>
            <a:chOff x="6682631" y="2501526"/>
            <a:chExt cx="2166907" cy="1720978"/>
          </a:xfrm>
        </p:grpSpPr>
        <p:pic>
          <p:nvPicPr>
            <p:cNvPr id="30" name="Picture 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2631" y="2501526"/>
              <a:ext cx="2166907" cy="1720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551082" y="3128872"/>
              <a:ext cx="616659" cy="466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テキスト ボックス 38"/>
          <p:cNvSpPr txBox="1"/>
          <p:nvPr/>
        </p:nvSpPr>
        <p:spPr>
          <a:xfrm>
            <a:off x="4918366" y="4312724"/>
            <a:ext cx="3981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WJ-NV300 / WJ-ND400 Network Video Recorder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998095" y="2280926"/>
            <a:ext cx="1034665" cy="2157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Tahoma" panose="020B0604030504040204" pitchFamily="34" charset="0"/>
              </a:rPr>
              <a:t>Camera browser</a:t>
            </a:r>
            <a:endParaRPr lang="ja-JP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025815" y="3302787"/>
            <a:ext cx="348576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Tahoma" panose="020B0604030504040204" pitchFamily="34" charset="0"/>
              </a:rPr>
              <a:t>System 970 IP Matrix Server </a:t>
            </a:r>
          </a:p>
          <a:p>
            <a:pPr algn="l">
              <a:defRPr/>
            </a:pPr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Tahoma" panose="020B0604030504040204" pitchFamily="34" charset="0"/>
              </a:rPr>
              <a:t>WV-ASM200 i-PRO Management Software</a:t>
            </a:r>
            <a:endParaRPr lang="ja-JP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854922" y="3302787"/>
            <a:ext cx="1021810" cy="36679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360-degree </a:t>
            </a:r>
          </a:p>
          <a:p>
            <a:pPr algn="l">
              <a:defRPr/>
            </a:pPr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network camera</a:t>
            </a:r>
            <a:endParaRPr lang="ja-JP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Tahoma" panose="020B0604030504040204" pitchFamily="34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5600" y="2477492"/>
            <a:ext cx="971132" cy="82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テキスト ボックス 13"/>
          <p:cNvSpPr txBox="1"/>
          <p:nvPr/>
        </p:nvSpPr>
        <p:spPr>
          <a:xfrm>
            <a:off x="438513" y="771419"/>
            <a:ext cx="8151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600" b="1" dirty="0" smtClean="0">
                <a:effectLst/>
              </a:rPr>
              <a:t>Based on Panasonic i-PRO architecture, the 9MP 360-degree cameras can be integrated easily and seamlessly with i-PRO system.</a:t>
            </a:r>
            <a:r>
              <a:rPr kumimoji="1" lang="en-US" altLang="ja-JP" sz="1600" b="1" dirty="0" smtClean="0">
                <a:effectLst/>
              </a:rPr>
              <a:t> </a:t>
            </a:r>
            <a:endParaRPr kumimoji="1" lang="ja-JP" altLang="en-US" sz="16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141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Public テンプレート">
  <a:themeElements>
    <a:clrScheme name="2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reliminary テンプレート">
  <a:themeElements>
    <a:clrScheme name="Preliminary テンプレー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liminary テンプレート">
      <a:majorFont>
        <a:latin typeface="Arial Unicode MS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liminary テンプレー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/>
        </a:defPPr>
      </a:lstStyle>
    </a:txDef>
  </a:objectDefaults>
  <a:extraClrSchemeLst/>
</a:theme>
</file>

<file path=ppt/theme/theme9.xml><?xml version="1.0" encoding="utf-8"?>
<a:theme xmlns:a="http://schemas.openxmlformats.org/drawingml/2006/main" name="3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1426</Words>
  <Application>Microsoft Office PowerPoint</Application>
  <PresentationFormat>画面に合わせる (16:9)</PresentationFormat>
  <Paragraphs>243</Paragraphs>
  <Slides>11</Slides>
  <Notes>11</Notes>
  <HiddenSlides>0</HiddenSlides>
  <MMClips>0</MMClips>
  <ScaleCrop>false</ScaleCrop>
  <HeadingPairs>
    <vt:vector size="4" baseType="variant">
      <vt:variant>
        <vt:lpstr>テーマ</vt:lpstr>
      </vt:variant>
      <vt:variant>
        <vt:i4>9</vt:i4>
      </vt:variant>
      <vt:variant>
        <vt:lpstr>スライド タイトル</vt:lpstr>
      </vt:variant>
      <vt:variant>
        <vt:i4>11</vt:i4>
      </vt:variant>
    </vt:vector>
  </HeadingPairs>
  <TitlesOfParts>
    <vt:vector size="20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1_Public テンプレート</vt:lpstr>
      <vt:lpstr>1_Preliminary テンプレート</vt:lpstr>
      <vt:lpstr>2_Preliminary テンプレート</vt:lpstr>
      <vt:lpstr>3_Preliminary テンプレート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2014-12-12T00:17:17Z</dcterms:modified>
</cp:coreProperties>
</file>