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0" r:id="rId2"/>
    <p:sldMasterId id="2147483652" r:id="rId3"/>
    <p:sldMasterId id="2147483687" r:id="rId4"/>
    <p:sldMasterId id="2147483699" r:id="rId5"/>
    <p:sldMasterId id="2147483975" r:id="rId6"/>
    <p:sldMasterId id="2147484125" r:id="rId7"/>
    <p:sldMasterId id="2147484150" r:id="rId8"/>
    <p:sldMasterId id="2147484153" r:id="rId9"/>
  </p:sldMasterIdLst>
  <p:notesMasterIdLst>
    <p:notesMasterId r:id="rId21"/>
  </p:notesMasterIdLst>
  <p:handoutMasterIdLst>
    <p:handoutMasterId r:id="rId22"/>
  </p:handoutMasterIdLst>
  <p:sldIdLst>
    <p:sldId id="900" r:id="rId10"/>
    <p:sldId id="1256" r:id="rId11"/>
    <p:sldId id="1274" r:id="rId12"/>
    <p:sldId id="1282" r:id="rId13"/>
    <p:sldId id="1281" r:id="rId14"/>
    <p:sldId id="1279" r:id="rId15"/>
    <p:sldId id="1280" r:id="rId16"/>
    <p:sldId id="1259" r:id="rId17"/>
    <p:sldId id="1257" r:id="rId18"/>
    <p:sldId id="1276" r:id="rId19"/>
    <p:sldId id="1268" r:id="rId20"/>
  </p:sldIdLst>
  <p:sldSz cx="9144000" cy="5143500" type="screen16x9"/>
  <p:notesSz cx="6807200" cy="9939338"/>
  <p:custDataLst>
    <p:tags r:id="rId23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FFFF"/>
    <a:srgbClr val="FF0066"/>
    <a:srgbClr val="FF9900"/>
    <a:srgbClr val="008000"/>
    <a:srgbClr val="FF9933"/>
    <a:srgbClr val="DFDFF5"/>
    <a:srgbClr val="FFE4A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83682" autoAdjust="0"/>
  </p:normalViewPr>
  <p:slideViewPr>
    <p:cSldViewPr snapToGrid="0" snapToObjects="1">
      <p:cViewPr varScale="1">
        <p:scale>
          <a:sx n="96" d="100"/>
          <a:sy n="96" d="100"/>
        </p:scale>
        <p:origin x="-1614" y="-108"/>
      </p:cViewPr>
      <p:guideLst>
        <p:guide orient="horz" pos="685"/>
        <p:guide orient="horz" pos="1769"/>
        <p:guide orient="horz" pos="2486"/>
        <p:guide orient="horz" pos="2249"/>
        <p:guide pos="1406"/>
        <p:guide pos="3315"/>
        <p:guide pos="1695"/>
        <p:guide pos="90"/>
        <p:guide pos="5692"/>
        <p:guide pos="4468"/>
        <p:guide pos="28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8" y="-108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1CE3482-4769-4D04-80A4-5321F99B6E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8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940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60" y="4720685"/>
            <a:ext cx="5447280" cy="44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E3200A-AD79-4BB1-BAB0-2A7AA18CB5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1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1462" cy="372586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81" y="4720684"/>
            <a:ext cx="5444239" cy="4472471"/>
          </a:xfrm>
          <a:noFill/>
        </p:spPr>
        <p:txBody>
          <a:bodyPr/>
          <a:lstStyle/>
          <a:p>
            <a:pPr eaLnBrk="1" hangingPunct="1"/>
            <a:endParaRPr lang="ja-JP" altLang="ja-JP" dirty="0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5E8FB-F6DD-408D-84E9-2151B9C564C6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1428-9BCF-43C9-A814-6A86E2F5B62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266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7D9E-8C7E-4C02-94F0-0B592071910B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6AA4-56DA-44B3-834B-E8A731C134A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80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/>
              <a:pPr>
                <a:defRPr/>
              </a:pPr>
              <a:t>2015/10/29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79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45E7-AD0C-48C7-B019-6DE6FF244166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8930-8733-4ECC-BD57-3CC524C8437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66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827-611E-4382-9B22-00BF6F075EFD}" type="datetime1">
              <a:rPr lang="ja-JP" altLang="en-US"/>
              <a:pPr>
                <a:defRPr/>
              </a:pPr>
              <a:t>2015/10/29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A6E0E7E4-FBC2-48A7-8C75-787729950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4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8FD4-4881-45B5-9190-D6111515022E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8B4B-FCD3-4371-AD1C-B96D6301AD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694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4E91-BA8C-4BE1-9730-03DA12698237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449B-E958-4658-9AED-EEC6718A438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59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1360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62B5-C0F0-4FCE-8349-A4FA765E5BA2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CBA6-2DF6-4C24-AF02-3467EE86D7C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895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14B7-4EC4-4A94-AA11-23850B70F4A4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CE11-114C-4B8C-9023-6A015C7C2B5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142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8575" y="-16669"/>
            <a:ext cx="9172575" cy="48220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B9D5-D533-4525-88E2-CA2890D52149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6CC3-EA85-4A29-AB2C-5809345DB4E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494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9798A-B966-4802-94D2-314925D662FC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65376-C44D-4045-9A3E-4C5FED503EF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200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F9803-251A-4C43-9EF2-79886AE9C03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00158-8151-4CA2-B3CF-B8710B436402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91A5-C822-44B8-A334-37AA90B5F30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118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A1F58-BF62-42BD-B4CA-E32D4D90C29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7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D93600-4B77-4D82-B1D5-050DAA6F59F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D8AD77-56F7-41F0-9D28-DDA6E14C7A0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42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9F84FE-0F88-4438-AC53-B909505957A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8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62D72-26DD-420C-8AE2-F63D65584D2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04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F0EECA-EC9B-4647-80E2-0238EECD41B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13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9C84F4-C019-44DE-A966-F901274A05C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4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ABC5B-9636-4AC7-959C-9DF11B5B7C2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27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DD92BE-98DC-4ED0-9EF6-85419A1D692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01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-17860"/>
            <a:ext cx="2286000" cy="461248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-17860"/>
            <a:ext cx="6705600" cy="461248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A7C74-288D-4CAF-B6D6-60FFFC84E6C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7471-95B4-49DE-BEB4-B56CC2101B68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34E73F-924D-4C76-BABF-5FFF83B69AD8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3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2015/10/29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2015/10/29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2318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28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2015/10/29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6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BE0D-1EB3-42FF-BBCD-D16F0A2DE948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30957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9FDDF73D-91B0-40ED-9FFD-CE6394BBE50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11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8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EB51AE2-1589-43A9-9B64-B5C800DE55DD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158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58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4161C5E-A302-4C5E-AA37-A892001F1F6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053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78E796B3-76FF-4DD6-91DC-98493EE5EB54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836EC-8D3A-4E9E-9F5C-95376367D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72" r:id="rId2"/>
    <p:sldLayoutId id="2147484173" r:id="rId3"/>
    <p:sldLayoutId id="2147484174" r:id="rId4"/>
    <p:sldLayoutId id="214748417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77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431"/>
            <a:ext cx="91440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A14B482-BBEF-4993-9F37-276F28C68DCD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163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30957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49C2A07-3156-47DB-91E6-A102146C3EC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3" r:id="rId2"/>
    <p:sldLayoutId id="2147484162" r:id="rId3"/>
    <p:sldLayoutId id="2147484165" r:id="rId4"/>
    <p:sldLayoutId id="21474841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/>
              <a:pPr>
                <a:defRPr/>
              </a:pPr>
              <a:t>2015/10/29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49" r:id="rId3"/>
    <p:sldLayoutId id="2147484159" r:id="rId4"/>
    <p:sldLayoutId id="21474841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125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39291"/>
            <a:ext cx="91440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40A92-C534-43C8-BD0F-85081E9AB131}" type="datetime1">
              <a:rPr lang="ja-JP" altLang="en-US"/>
              <a:pPr>
                <a:defRPr/>
              </a:pPr>
              <a:t>2015/10/29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5767A3A-E64C-4A63-879D-8DF454474C7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AutoShape 13"/>
          <p:cNvSpPr>
            <a:spLocks noChangeArrowheads="1"/>
          </p:cNvSpPr>
          <p:nvPr userDrawn="1"/>
        </p:nvSpPr>
        <p:spPr bwMode="auto">
          <a:xfrm>
            <a:off x="423068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Tentative</a:t>
            </a:r>
          </a:p>
        </p:txBody>
      </p:sp>
      <p:sp>
        <p:nvSpPr>
          <p:cNvPr id="13" name="AutoShape 13"/>
          <p:cNvSpPr>
            <a:spLocks noChangeArrowheads="1"/>
          </p:cNvSpPr>
          <p:nvPr userDrawn="1"/>
        </p:nvSpPr>
        <p:spPr bwMode="auto">
          <a:xfrm>
            <a:off x="6103938" y="4893469"/>
            <a:ext cx="2971800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57" r:id="rId3"/>
    <p:sldLayoutId id="2147484168" r:id="rId4"/>
    <p:sldLayoutId id="21474841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6149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CE4B175-4CC6-407D-AF40-8DD5B5EBE57C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rgbClr val="FFFFFF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81B00A8-B2C8-4B7A-A4B3-331AE644D4A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  <p:sp>
        <p:nvSpPr>
          <p:cNvPr id="41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 algn="l"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ln w="19050" algn="ctr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54000" tIns="36000" rIns="54000" bIns="36000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D9001844-01BF-4372-9D14-BDF0224E04C9}" type="slidenum">
              <a:rPr lang="en-US" altLang="ja-JP">
                <a:solidFill>
                  <a:srgbClr val="FFFFFF"/>
                </a:solidFill>
                <a:effectLst/>
                <a:latin typeface="Arial" charset="0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8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7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F6EEAC-30DB-44E1-9A04-D5CF01586571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3FD0E91-4765-4AEC-AA68-6B2B17F1CCD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6945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60" r:id="rId3"/>
    <p:sldLayoutId id="2147484161" r:id="rId4"/>
    <p:sldLayoutId id="21474841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45302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14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CD2A6F8-8B48-4A0F-ADEB-C52A23797500}" type="slidenum">
              <a:rPr lang="en-US" altLang="ja-JP" sz="2000" smtClean="0">
                <a:solidFill>
                  <a:schemeClr val="bg1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2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9528" y="1362841"/>
            <a:ext cx="9009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 smtClean="0">
                <a:solidFill>
                  <a:srgbClr val="000066"/>
                </a:solidFill>
                <a:effectLst/>
                <a:latin typeface="Arial" pitchFamily="34" charset="0"/>
              </a:rPr>
              <a:t>Outdoor</a:t>
            </a:r>
            <a:r>
              <a:rPr lang="ja-JP" altLang="en-US" b="1" dirty="0" smtClean="0">
                <a:solidFill>
                  <a:srgbClr val="000066"/>
                </a:solidFill>
                <a:effectLst/>
                <a:latin typeface="Arial" pitchFamily="34" charset="0"/>
              </a:rPr>
              <a:t> </a:t>
            </a:r>
            <a:r>
              <a:rPr lang="en-US" altLang="ja-JP" b="1" dirty="0" smtClean="0">
                <a:solidFill>
                  <a:srgbClr val="000066"/>
                </a:solidFill>
                <a:effectLst/>
                <a:latin typeface="Arial" pitchFamily="34" charset="0"/>
              </a:rPr>
              <a:t>Fixed </a:t>
            </a:r>
            <a:r>
              <a:rPr lang="en-US" altLang="ja-JP" b="1" dirty="0">
                <a:solidFill>
                  <a:srgbClr val="000066"/>
                </a:solidFill>
                <a:effectLst/>
                <a:latin typeface="Arial" pitchFamily="34" charset="0"/>
              </a:rPr>
              <a:t>Network Camera</a:t>
            </a:r>
          </a:p>
        </p:txBody>
      </p:sp>
      <p:grpSp>
        <p:nvGrpSpPr>
          <p:cNvPr id="27" name="Group 23"/>
          <p:cNvGrpSpPr>
            <a:grpSpLocks noChangeAspect="1"/>
          </p:cNvGrpSpPr>
          <p:nvPr/>
        </p:nvGrpSpPr>
        <p:grpSpPr bwMode="auto">
          <a:xfrm>
            <a:off x="6884410" y="4361509"/>
            <a:ext cx="1701800" cy="795337"/>
            <a:chOff x="2789" y="0"/>
            <a:chExt cx="1072" cy="501"/>
          </a:xfrm>
        </p:grpSpPr>
        <p:pic>
          <p:nvPicPr>
            <p:cNvPr id="28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89" y="0"/>
              <a:ext cx="1072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5" descr="Panasonic_RGB_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180"/>
              <a:ext cx="8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89910" y="4317059"/>
            <a:ext cx="87852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30000"/>
              </a:lnSpc>
              <a:spcBef>
                <a:spcPct val="50000"/>
              </a:spcBef>
              <a:buFontTx/>
              <a:buNone/>
            </a:pPr>
            <a:endParaRPr lang="en-US" altLang="ja-JP" sz="1800" dirty="0" smtClean="0">
              <a:solidFill>
                <a:srgbClr val="0041C0"/>
              </a:solidFill>
              <a:effectLst/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41C0"/>
                </a:solidFill>
                <a:effectLst/>
                <a:latin typeface="Tahoma" pitchFamily="34" charset="0"/>
              </a:rPr>
              <a:t>Panasonic System Networks Co., Ltd.</a:t>
            </a:r>
          </a:p>
        </p:txBody>
      </p:sp>
      <p:sp>
        <p:nvSpPr>
          <p:cNvPr id="31" name="Rectangle 7"/>
          <p:cNvSpPr txBox="1">
            <a:spLocks noChangeArrowheads="1"/>
          </p:cNvSpPr>
          <p:nvPr/>
        </p:nvSpPr>
        <p:spPr bwMode="auto">
          <a:xfrm>
            <a:off x="1383722" y="4020196"/>
            <a:ext cx="64008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 smtClean="0">
                <a:solidFill>
                  <a:srgbClr val="0041C0"/>
                </a:solidFill>
                <a:effectLst/>
                <a:latin typeface="Tahoma" pitchFamily="34" charset="0"/>
                <a:cs typeface="Tahoma" pitchFamily="34" charset="0"/>
              </a:rPr>
              <a:t>Security Systems Business Division</a:t>
            </a:r>
          </a:p>
        </p:txBody>
      </p:sp>
      <p:pic>
        <p:nvPicPr>
          <p:cNvPr id="37" name="Picture 8" descr="i-PRO_smartHD_logo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536575"/>
            <a:ext cx="2376487" cy="603250"/>
          </a:xfrm>
          <a:prstGeom prst="rect">
            <a:avLst/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Y:\40-職能\セキュリティ\セキュリティ・サウンド広報宣伝\(10) Security\02_海外\Network_Products\WV-SPW531AL\写真\640x480_png\WV-SPW531AL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34" y="2133600"/>
            <a:ext cx="2452776" cy="13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584748" y="3427730"/>
            <a:ext cx="396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3399"/>
                </a:solidFill>
                <a:effectLst/>
                <a:latin typeface="Tahoma" pitchFamily="34" charset="0"/>
                <a:ea typeface="HGPｺﾞｼｯｸE" pitchFamily="50" charset="-128"/>
              </a:rPr>
              <a:t>WV-SPW531AL  /  WV-SPW311AL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latin typeface="Tahoma" pitchFamily="34" charset="0"/>
                <a:cs typeface="Tahoma" pitchFamily="34" charset="0"/>
              </a:rPr>
              <a:t>… and other useful features</a:t>
            </a:r>
            <a:endParaRPr kumimoji="1" lang="ja-JP" altLang="en-US" dirty="0"/>
          </a:p>
        </p:txBody>
      </p:sp>
      <p:sp>
        <p:nvSpPr>
          <p:cNvPr id="36" name="正方形/長方形 3"/>
          <p:cNvSpPr>
            <a:spLocks noChangeArrowheads="1"/>
          </p:cNvSpPr>
          <p:nvPr/>
        </p:nvSpPr>
        <p:spPr bwMode="auto">
          <a:xfrm>
            <a:off x="242888" y="524348"/>
            <a:ext cx="451199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Secure SD memory recording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Equipped with a SD memory card slot, 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WV-SPW531AL/SPW311AL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camera stores recordings locally. Recordings can be password-protected and alteration detection helps ensure credibility of data.  </a:t>
            </a: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Central management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WV-ASM200 and System970 </a:t>
            </a:r>
            <a:r>
              <a:rPr kumimoji="0" lang="en-US" altLang="ja-JP" sz="14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-PRO management software enables central management of the cameras, recorders and monitors.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Viewing </a:t>
            </a: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on smartphones and tablets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Panasonic Security Viewer enables viewing outside the surveillance center.  </a:t>
            </a:r>
          </a:p>
        </p:txBody>
      </p:sp>
      <p:sp>
        <p:nvSpPr>
          <p:cNvPr id="37" name="正方形/長方形 4"/>
          <p:cNvSpPr>
            <a:spLocks noChangeArrowheads="1"/>
          </p:cNvSpPr>
          <p:nvPr/>
        </p:nvSpPr>
        <p:spPr bwMode="auto">
          <a:xfrm>
            <a:off x="4824413" y="524348"/>
            <a:ext cx="431958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View and </a:t>
            </a:r>
            <a:r>
              <a:rPr kumimoji="0" lang="en-US" altLang="ja-JP" sz="14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Setting with various browsers</a:t>
            </a:r>
            <a:endParaRPr kumimoji="0" lang="en-US" altLang="ja-JP" sz="1400" b="1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When the camera is configured and checked, it does not have to be a specific browser such as only IE. Various browsers (Safari, </a:t>
            </a: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Chrome</a:t>
            </a:r>
            <a:r>
              <a:rPr kumimoji="0" lang="ja-JP" altLang="en-US" sz="140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*</a:t>
            </a:r>
            <a:r>
              <a:rPr kumimoji="0" lang="en-US" altLang="ja-JP" sz="140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,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Firefox and IE) can be used.</a:t>
            </a:r>
          </a:p>
          <a:p>
            <a:pPr lvl="0" algn="r" eaLnBrk="1" hangingPunct="1">
              <a:spcBef>
                <a:spcPct val="0"/>
              </a:spcBef>
              <a:buNone/>
            </a:pPr>
            <a:r>
              <a:rPr kumimoji="0"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*The live display is supported only JPEG.</a:t>
            </a:r>
            <a:endParaRPr kumimoji="0" lang="en-US" altLang="ja-JP" sz="12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Alarm notification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When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VMD, </a:t>
            </a:r>
            <a:r>
              <a:rPr kumimoji="0" lang="en-US" altLang="ja-JP" sz="1400" dirty="0" err="1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-VMD, terminal alarm such as door alarm or command alarm is detected, the camera sends alarms to the operators based on pre-configured alert rule and/or saves images to the SD memory card or FTP server.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Privacy masking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camera supports electronic privacy masking. Zones, the masked areas of the image, are easily defined. </a:t>
            </a:r>
          </a:p>
        </p:txBody>
      </p:sp>
      <p:grpSp>
        <p:nvGrpSpPr>
          <p:cNvPr id="38" name="グループ化 1"/>
          <p:cNvGrpSpPr>
            <a:grpSpLocks noChangeAspect="1"/>
          </p:cNvGrpSpPr>
          <p:nvPr/>
        </p:nvGrpSpPr>
        <p:grpSpPr bwMode="auto">
          <a:xfrm>
            <a:off x="2358642" y="4023629"/>
            <a:ext cx="1794258" cy="895186"/>
            <a:chOff x="682624" y="5345113"/>
            <a:chExt cx="2462212" cy="1228725"/>
          </a:xfrm>
        </p:grpSpPr>
        <p:pic>
          <p:nvPicPr>
            <p:cNvPr id="39" name="Picture 76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24" y="5689601"/>
              <a:ext cx="1500187" cy="738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9999"/>
                    </a:outerShdw>
                  </a:effectLst>
                </a14:hiddenEffects>
              </a:ext>
            </a:extLst>
          </p:spPr>
        </p:pic>
        <p:pic>
          <p:nvPicPr>
            <p:cNvPr id="40" name="Picture 4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986" y="5345113"/>
              <a:ext cx="10858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1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2" y="2510457"/>
            <a:ext cx="2255520" cy="10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5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48527"/>
              </p:ext>
            </p:extLst>
          </p:nvPr>
        </p:nvGraphicFramePr>
        <p:xfrm>
          <a:off x="114300" y="510132"/>
          <a:ext cx="8788399" cy="45459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4264"/>
                <a:gridCol w="849420"/>
                <a:gridCol w="3372307"/>
                <a:gridCol w="3372408"/>
              </a:tblGrid>
              <a:tr h="284361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WV-SPW531AL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WV-SPW311AL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</a:tr>
              <a:tr h="741699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Appearance</a:t>
                      </a: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65" marR="91465" marT="28800" marB="28800" anchor="b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kumimoji="1" lang="ja-JP" altLang="en-US" sz="16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65" marR="91465" marT="28800" marB="28800" anchor="b" horzOverflow="overflow"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Outdoor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1/3 type MOS Sensor</a:t>
                      </a: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resolution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2,048 x 1,536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1,920 x 1,080</a:t>
                      </a:r>
                      <a:r>
                        <a:rPr kumimoji="1" lang="en-US" altLang="ja-JP" sz="9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*1</a:t>
                      </a:r>
                      <a:r>
                        <a:rPr kumimoji="1" lang="en-US" altLang="ja-JP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1,280 x 960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*1:Super </a:t>
                      </a:r>
                      <a:r>
                        <a:rPr kumimoji="1" lang="en-US" altLang="ja-JP" sz="7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resolution technology</a:t>
                      </a:r>
                      <a:endParaRPr kumimoji="1" lang="ja-JP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(IR Cut filter Removal)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Focus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Adjustment</a:t>
                      </a: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ABF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36000" marB="36000" anchor="ctr" horzOverflow="overflow"/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0.07 lx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(F1.6)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0.02 lx (F1.6)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 lx (F1.6)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0.006 lx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(F1.6)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</a:tr>
              <a:tr h="145908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 LED irradiation distance</a:t>
                      </a: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Approx. 30m (98.43ft.)</a:t>
                      </a:r>
                    </a:p>
                  </a:txBody>
                  <a:tcPr marL="91465" marR="91465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65" marR="91465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Vari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Focal Length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 mm – 10 mm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810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(16:9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7" marR="91457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31° (TELE) – 112° (WIDE)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28° (TELE) – 102° (WIDE)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7" marR="91457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17° (TELE) – 60° (WIDE)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16° (TELE) – 55° (WIDE)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5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Two-way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slot (SDXC/SDHC/SD)</a:t>
                      </a: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-40°C ~ +50°C (-40 °F ~ 122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</a:t>
                      </a: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 mm (W) x 99 mm (H) x 334.5 mm (L)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{3-3/4 inches (W) x 3-57/64 inches (H) x 1ft 1-11/64 inches (L)}</a:t>
                      </a:r>
                    </a:p>
                  </a:txBody>
                  <a:tcPr marL="91465" marR="91465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</a:t>
            </a:r>
            <a:endParaRPr kumimoji="1" lang="ja-JP" altLang="en-US" dirty="0"/>
          </a:p>
        </p:txBody>
      </p:sp>
      <p:pic>
        <p:nvPicPr>
          <p:cNvPr id="6" name="Picture 2" descr="Y:\40-職能\セキュリティ\セキュリティ・サウンド広報宣伝\(10) Security\02_海外\Network_Products\WV-SPW531AL\写真\640x480_png\WV-SPW531AL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17" y="854319"/>
            <a:ext cx="1228802" cy="6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:\40-職能\セキュリティ\セキュリティ・サウンド広報宣伝\(10) Security\03_国内_海外共通\WV-SPW311AL\写真\チェック中_要修正レベル\640x480_png\WV-SPW311A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96" y="886000"/>
            <a:ext cx="1180084" cy="6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774701" y="2321410"/>
            <a:ext cx="7658099" cy="2536190"/>
          </a:xfrm>
          <a:prstGeom prst="rect">
            <a:avLst/>
          </a:prstGeom>
          <a:solidFill>
            <a:srgbClr val="DFDFF5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50800"/>
            <a:extrusionClr>
              <a:schemeClr val="accent2"/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 lIns="216000" tIns="360000" rIns="216000" bIns="324000" numCol="1" anchor="ctr">
            <a:noAutofit/>
          </a:bodyPr>
          <a:lstStyle>
            <a:lvl1pPr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b="0" i="0" kern="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	        </a:t>
            </a:r>
            <a:endParaRPr kumimoji="0" lang="en-US" altLang="ja-JP" sz="1100" b="0" i="0" kern="0" dirty="0" smtClean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Outdoor-ready with integrated IR </a:t>
            </a:r>
            <a:endParaRPr kumimoji="0" lang="en-US" altLang="ja-JP" sz="2000" b="0" i="0" kern="0" dirty="0" smtClean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800" b="0" i="0" kern="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Clear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images in a wide range of lighting conditions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9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Full HD/HD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at up to 6</a:t>
            </a: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0fps</a:t>
            </a:r>
            <a:endParaRPr kumimoji="0" lang="en-US" altLang="ja-JP" sz="20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9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IP-Network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friendly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9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Optional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intelligent VMD (</a:t>
            </a:r>
            <a:r>
              <a:rPr kumimoji="0" lang="en-US" altLang="ja-JP" sz="2000" b="0" i="0" kern="0" dirty="0" err="1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-VMD</a:t>
            </a: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)</a:t>
            </a:r>
            <a:endParaRPr kumimoji="0" lang="en-US" altLang="ja-JP" sz="20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00735" y="2297319"/>
            <a:ext cx="5596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400" b="1" kern="0" dirty="0" smtClean="0">
                <a:solidFill>
                  <a:srgbClr val="000000"/>
                </a:solidFill>
                <a:effectLst/>
                <a:cs typeface="Tahoma" pitchFamily="34" charset="0"/>
              </a:rPr>
              <a:t> </a:t>
            </a:r>
            <a:r>
              <a:rPr kumimoji="0" lang="en-US" altLang="ja-JP" sz="2000" b="1" kern="0" dirty="0">
                <a:solidFill>
                  <a:srgbClr val="000000"/>
                </a:solidFill>
                <a:effectLst/>
                <a:cs typeface="Tahoma" pitchFamily="34" charset="0"/>
              </a:rPr>
              <a:t>Super Dynamic Fixed Network camera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800" b="1" dirty="0" smtClean="0">
                <a:latin typeface="Tahoma" pitchFamily="34" charset="0"/>
                <a:cs typeface="Tahoma" pitchFamily="34" charset="0"/>
              </a:rPr>
              <a:t>Outdoor </a:t>
            </a:r>
            <a:r>
              <a:rPr lang="en-US" altLang="ja-JP" sz="2800" b="1" dirty="0">
                <a:latin typeface="Tahoma" pitchFamily="34" charset="0"/>
                <a:cs typeface="Tahoma" pitchFamily="34" charset="0"/>
              </a:rPr>
              <a:t>Fixed Network Camera</a:t>
            </a:r>
            <a:endParaRPr kumimoji="1" lang="ja-JP" altLang="en-US" dirty="0"/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4974273" y="1948081"/>
            <a:ext cx="28240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WV-SPW311AL (720p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60fps)</a:t>
            </a:r>
            <a:endParaRPr kumimoji="0" lang="en-US" altLang="ja-JP" sz="16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Y:\40-職能\セキュリティ\セキュリティ・サウンド広報宣伝\(10) Security\02_海外\Network_Products\WV-SPW531AL\写真\640x480_png\WV-SPW531AL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27" y="634216"/>
            <a:ext cx="2452776" cy="13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:\40-職能\セキュリティ\セキュリティ・サウンド広報宣伝\(10) Security\03_国内_海外共通\WV-SPW311AL\写真\チェック中_要修正レベル\640x480_png\WV-SPW311A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48" y="660204"/>
            <a:ext cx="2355532" cy="12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1347153" y="1948081"/>
            <a:ext cx="2936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WV-SPW531AL (1080p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60fps)</a:t>
            </a:r>
            <a:endParaRPr kumimoji="0" lang="en-US" altLang="ja-JP" sz="16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b="1" dirty="0">
                <a:latin typeface="Tahoma" pitchFamily="34" charset="0"/>
                <a:cs typeface="Tahoma" pitchFamily="34" charset="0"/>
              </a:rPr>
              <a:t>Outdoor-ready with integrated IR</a:t>
            </a:r>
            <a:endParaRPr kumimoji="1" lang="ja-JP" altLang="en-US" sz="4400" dirty="0"/>
          </a:p>
        </p:txBody>
      </p:sp>
      <p:sp>
        <p:nvSpPr>
          <p:cNvPr id="29" name="正方形/長方形 21"/>
          <p:cNvSpPr>
            <a:spLocks noChangeArrowheads="1"/>
          </p:cNvSpPr>
          <p:nvPr/>
        </p:nvSpPr>
        <p:spPr bwMode="auto">
          <a:xfrm>
            <a:off x="171451" y="747975"/>
            <a:ext cx="5587904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 smtClean="0">
                <a:effectLst/>
                <a:latin typeface="Tahoma" pitchFamily="34" charset="0"/>
                <a:cs typeface="Tahoma" pitchFamily="34" charset="0"/>
                <a:sym typeface="Lucida Grande"/>
              </a:rPr>
              <a:t>Built-in </a:t>
            </a:r>
            <a:r>
              <a:rPr kumimoji="0" lang="en-US" altLang="ja-JP" sz="1800" b="1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IR illumination</a:t>
            </a: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Infrared (IR) illumination is an option for low light or complete darkness conditions. The </a:t>
            </a: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WV-SPW531AL/SPW311AL 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outdoor cameras are equipped with built-in long range IR LEDs which illuminate </a:t>
            </a:r>
            <a:r>
              <a:rPr kumimoji="0" lang="en-US" altLang="ja-JP" sz="1600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around 30m (100feet).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600" dirty="0" smtClean="0">
              <a:effectLst/>
              <a:latin typeface="Tahoma" pitchFamily="34" charset="0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Quick and Easy Installation </a:t>
            </a:r>
          </a:p>
          <a:p>
            <a:pPr eaLnBrk="1" hangingPunct="1">
              <a:spcBef>
                <a:spcPts val="400"/>
              </a:spcBef>
              <a:buNone/>
            </a:pP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The IP66- a</a:t>
            </a:r>
            <a:r>
              <a:rPr kumimoji="0" lang="en-US" altLang="ja-JP" sz="1600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nd NEMA 4X-rated weather-resistant 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WV-SPW531AL/SPW311AL outdoor cameras are ready for mounting outdoor and save installation time and costs. </a:t>
            </a:r>
            <a:endParaRPr kumimoji="0" lang="en-US" altLang="ja-JP" sz="1600" dirty="0" smtClean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None/>
            </a:pP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The 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built-in dehumidification unit keeps the cameras in good running order for many years by removing moisture from inside the housing</a:t>
            </a: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.</a:t>
            </a:r>
            <a:endParaRPr kumimoji="0" lang="en-US" altLang="ja-JP" sz="16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  <a:sym typeface="Lucida Grande"/>
            </a:endParaRPr>
          </a:p>
        </p:txBody>
      </p:sp>
      <p:pic>
        <p:nvPicPr>
          <p:cNvPr id="3074" name="Picture 2" descr="Y:\40-職能\セキュリティ\セキュリティ・サウンド広報宣伝\(10) Security\02_海外\Network_Products\WV-SPW531AL\写真\640x480_png\WV-SPW531AL_Ceiling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27" y="2741030"/>
            <a:ext cx="2408238" cy="16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Y:\40-職能\セキュリティ\セキュリティ・サウンド広報宣伝\(10) Security\02_海外\Network_Products\WV-SPW531AL\写真\640x480_png\WV-SPW531A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61" y="747975"/>
            <a:ext cx="2452776" cy="13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7018597" y="2073531"/>
            <a:ext cx="1208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effectLst/>
                <a:latin typeface="Tahoma" pitchFamily="34" charset="0"/>
                <a:ea typeface="HGPｺﾞｼｯｸE" pitchFamily="50" charset="-128"/>
              </a:rPr>
              <a:t>Wall mount</a:t>
            </a:r>
            <a:endParaRPr lang="ja-JP" altLang="en-US" sz="16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6906678" y="4392931"/>
            <a:ext cx="1431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effectLst/>
                <a:latin typeface="Tahoma" pitchFamily="34" charset="0"/>
                <a:ea typeface="HGPｺﾞｼｯｸE" pitchFamily="50" charset="-128"/>
              </a:rPr>
              <a:t>Ceiling mount</a:t>
            </a:r>
            <a:endParaRPr lang="ja-JP" altLang="en-US" sz="1600">
              <a:effectLst/>
              <a:latin typeface="Tahoma" pitchFamily="34" charset="0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20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3930041\Desktop\SPW\1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08" y="1597624"/>
            <a:ext cx="2054799" cy="19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Outdoor-ready with integrated IR</a:t>
            </a:r>
            <a:endParaRPr kumimoji="1" lang="ja-JP" altLang="en-US" dirty="0"/>
          </a:p>
        </p:txBody>
      </p:sp>
      <p:sp>
        <p:nvSpPr>
          <p:cNvPr id="38" name="正方形/長方形 21"/>
          <p:cNvSpPr>
            <a:spLocks noChangeArrowheads="1"/>
          </p:cNvSpPr>
          <p:nvPr/>
        </p:nvSpPr>
        <p:spPr bwMode="auto">
          <a:xfrm>
            <a:off x="171451" y="747975"/>
            <a:ext cx="6239281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Easy mounting </a:t>
            </a:r>
            <a:endParaRPr kumimoji="0" lang="en-US" altLang="ja-JP" sz="1800" b="1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None/>
            </a:pP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The 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WV-SPW531AL/311AL can be mounted directly on the wall</a:t>
            </a: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. </a:t>
            </a:r>
          </a:p>
          <a:p>
            <a:pPr eaLnBrk="1" hangingPunct="1">
              <a:spcBef>
                <a:spcPts val="400"/>
              </a:spcBef>
              <a:buNone/>
            </a:pP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You can choice the installation with the base bracket (“WV-Q120A”) or without it. When using WV-Q120A, you can store the extra cables.                                              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*WV-Q120A is the optional accessary. </a:t>
            </a:r>
            <a:endParaRPr kumimoji="0" lang="en-US" altLang="ja-JP" sz="12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endParaRPr kumimoji="0" lang="en-US" altLang="ja-JP" sz="1600" dirty="0" smtClean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600" dirty="0">
              <a:effectLst/>
              <a:latin typeface="Tahoma" pitchFamily="34" charset="0"/>
              <a:cs typeface="Tahoma" pitchFamily="34" charset="0"/>
              <a:sym typeface="Lucida Grande"/>
            </a:endParaRPr>
          </a:p>
        </p:txBody>
      </p:sp>
      <p:pic>
        <p:nvPicPr>
          <p:cNvPr id="1026" name="Picture 2" descr="Y:\40-職能\セキュリティ\セキュリティ・サウンド広報宣伝\(10) Security\02_海外\Network_Products\WV-SPW531AL\写真\640x480_png\WV-SPW531AL_Mount_D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224038"/>
            <a:ext cx="2755367" cy="13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40-職能\セキュリティ\セキュリティ・サウンド広報宣伝\(10) Security\02_海外\Network_Products\WV-SPW531AL\写真\640x480_png\WV-SPW531AL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28" y="2224038"/>
            <a:ext cx="2577617" cy="13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テキスト ボックス 2"/>
          <p:cNvSpPr txBox="1">
            <a:spLocks noChangeArrowheads="1"/>
          </p:cNvSpPr>
          <p:nvPr/>
        </p:nvSpPr>
        <p:spPr bwMode="auto">
          <a:xfrm>
            <a:off x="701131" y="3550786"/>
            <a:ext cx="16134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effectLst/>
                <a:latin typeface="Tahoma" pitchFamily="34" charset="0"/>
                <a:ea typeface="HGPｺﾞｼｯｸE" pitchFamily="50" charset="-128"/>
              </a:rPr>
              <a:t>with WV-Q120A</a:t>
            </a:r>
            <a:endParaRPr lang="ja-JP" altLang="en-US" sz="16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6" name="テキスト ボックス 2"/>
          <p:cNvSpPr txBox="1">
            <a:spLocks noChangeArrowheads="1"/>
          </p:cNvSpPr>
          <p:nvPr/>
        </p:nvSpPr>
        <p:spPr bwMode="auto">
          <a:xfrm>
            <a:off x="3402932" y="3550786"/>
            <a:ext cx="1908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effectLst/>
                <a:latin typeface="Tahoma" pitchFamily="34" charset="0"/>
                <a:ea typeface="HGPｺﾞｼｯｸE" pitchFamily="50" charset="-128"/>
              </a:rPr>
              <a:t>without WV-Q120A</a:t>
            </a:r>
            <a:endParaRPr lang="ja-JP" altLang="en-US" sz="16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50" name="椭圆 4"/>
          <p:cNvSpPr/>
          <p:nvPr/>
        </p:nvSpPr>
        <p:spPr>
          <a:xfrm>
            <a:off x="7395667" y="2764465"/>
            <a:ext cx="301782" cy="296827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右箭头 3"/>
          <p:cNvSpPr/>
          <p:nvPr/>
        </p:nvSpPr>
        <p:spPr>
          <a:xfrm rot="1953183">
            <a:off x="6278250" y="2244125"/>
            <a:ext cx="1349991" cy="562148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 Cable and I/O cable  out of this hole.</a:t>
            </a:r>
            <a:endParaRPr lang="zh-CN" altLang="en-US" sz="800" dirty="0"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9" name="Picture 5" descr="C:\Users\3930041\Desktop\SPW\2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14" y="3061292"/>
            <a:ext cx="1975435" cy="144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3930041\Desktop\SPW\3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49" y="3287065"/>
            <a:ext cx="1590570" cy="14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images</a:t>
            </a:r>
            <a:endParaRPr kumimoji="1" lang="ja-JP" altLang="en-US" sz="4400" dirty="0"/>
          </a:p>
        </p:txBody>
      </p:sp>
      <p:sp>
        <p:nvSpPr>
          <p:cNvPr id="29" name="正方形/長方形 21"/>
          <p:cNvSpPr>
            <a:spLocks noChangeArrowheads="1"/>
          </p:cNvSpPr>
          <p:nvPr/>
        </p:nvSpPr>
        <p:spPr bwMode="auto">
          <a:xfrm>
            <a:off x="171451" y="556975"/>
            <a:ext cx="6299200" cy="42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6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Clear images in a wide range of Lighting conditions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Even a single image can include complex lighting conditions such as bright, glaring, dark and backlight</a:t>
            </a:r>
            <a:r>
              <a:rPr kumimoji="0" lang="ja-JP" altLang="en-US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situations. Incorporating advanced image processing technologies, </a:t>
            </a: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WV-SPW531AL/SPW311AL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camera enables clear and easy identification in a wide range of lighting conditions.  </a:t>
            </a:r>
            <a:endParaRPr kumimoji="0" lang="en-US" altLang="ja-JP" sz="14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-Enhanced Super Dynamic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</a:t>
            </a: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-Multi-process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Noise Reduction (MNR) </a:t>
            </a:r>
            <a:endParaRPr kumimoji="0" lang="en-US" altLang="ja-JP" sz="14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-Frequency Divided Filter (FDF) </a:t>
            </a: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-Super Chroma Compensation (SCC)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-Fog and sandstorm compensation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-High Light Compensation (HLC)</a:t>
            </a:r>
            <a:r>
              <a:rPr kumimoji="0" lang="ja-JP" altLang="en-US" sz="1400" baseline="300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　　　　　　　　　　　　　　　</a:t>
            </a:r>
            <a:r>
              <a:rPr kumimoji="0" lang="en-US" altLang="ja-JP" sz="1400" baseline="300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and more…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Full </a:t>
            </a:r>
            <a:r>
              <a:rPr kumimoji="0" lang="en-US" altLang="ja-JP" sz="1600" b="1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HD / HD </a:t>
            </a:r>
            <a:r>
              <a:rPr kumimoji="0" lang="en-US" altLang="ja-JP" sz="16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at up to 60fps</a:t>
            </a:r>
            <a:endParaRPr kumimoji="0" lang="en-US" altLang="ja-JP" sz="16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Combining Full HD 1080p 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/ HD 720p resolution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and 60fps high frame rate, 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WV-SPW531AL/SPW311AL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fixed camera enables easy and clear identification of rapid moving objects such as people moving chips and cards in casino, and a vehicle plate on the road. </a:t>
            </a:r>
          </a:p>
        </p:txBody>
      </p:sp>
      <p:pic>
        <p:nvPicPr>
          <p:cNvPr id="32" name="Picture 17" descr="D:\Casino 201312\panasonic\SFV631L 1080p\Snap\1080_30fps_SDHIGH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972" y="3782881"/>
            <a:ext cx="1912590" cy="107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1" descr="HLC ON-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1820" y="2172652"/>
            <a:ext cx="1876742" cy="123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07" y="3039951"/>
            <a:ext cx="1408111" cy="74293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43" name="グループ化 2"/>
          <p:cNvGrpSpPr>
            <a:grpSpLocks noChangeAspect="1"/>
          </p:cNvGrpSpPr>
          <p:nvPr/>
        </p:nvGrpSpPr>
        <p:grpSpPr bwMode="auto">
          <a:xfrm>
            <a:off x="6607175" y="614760"/>
            <a:ext cx="2211387" cy="1405606"/>
            <a:chOff x="6474941" y="1360133"/>
            <a:chExt cx="2335497" cy="1483143"/>
          </a:xfrm>
        </p:grpSpPr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6"/>
            <a:srcRect l="-2574"/>
            <a:stretch>
              <a:fillRect/>
            </a:stretch>
          </p:blipFill>
          <p:spPr bwMode="auto">
            <a:xfrm>
              <a:off x="6762313" y="1360133"/>
              <a:ext cx="2048125" cy="1281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74941" y="1928010"/>
              <a:ext cx="1008185" cy="9152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06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latin typeface="Tahoma" pitchFamily="34" charset="0"/>
                <a:cs typeface="Tahoma" pitchFamily="34" charset="0"/>
              </a:rPr>
              <a:t>Panasonic image processing technologies</a:t>
            </a:r>
            <a:endParaRPr kumimoji="1" lang="ja-JP" altLang="en-US" dirty="0"/>
          </a:p>
        </p:txBody>
      </p:sp>
      <p:cxnSp>
        <p:nvCxnSpPr>
          <p:cNvPr id="20" name="直線コネクタ 73"/>
          <p:cNvCxnSpPr>
            <a:cxnSpLocks noChangeShapeType="1"/>
          </p:cNvCxnSpPr>
          <p:nvPr/>
        </p:nvCxnSpPr>
        <p:spPr bwMode="auto">
          <a:xfrm>
            <a:off x="241300" y="2827878"/>
            <a:ext cx="8489950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63" descr="OFF中"/>
          <p:cNvPicPr preferRelativeResize="0"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58" y="3831722"/>
            <a:ext cx="1252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4" descr="ON中"/>
          <p:cNvPicPr preferRelativeResize="0">
            <a:picLocks noChangeAspect="1" noChangeArrowheads="1"/>
          </p:cNvPicPr>
          <p:nvPr/>
        </p:nvPicPr>
        <p:blipFill>
          <a:blip r:embed="rId4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58" y="3844422"/>
            <a:ext cx="1252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16384"/>
          <p:cNvSpPr>
            <a:spLocks noChangeArrowheads="1"/>
          </p:cNvSpPr>
          <p:nvPr/>
        </p:nvSpPr>
        <p:spPr bwMode="auto">
          <a:xfrm>
            <a:off x="6152363" y="2856595"/>
            <a:ext cx="275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spc="-60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Fog compensation </a:t>
            </a:r>
            <a:r>
              <a:rPr lang="en-US" altLang="ja-JP" sz="1200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improves visibility in difficult weather conditions such as fog, sandstorms and more.  </a:t>
            </a:r>
          </a:p>
        </p:txBody>
      </p:sp>
      <p:sp>
        <p:nvSpPr>
          <p:cNvPr id="24" name="テキスト ボックス 56"/>
          <p:cNvSpPr txBox="1">
            <a:spLocks noChangeArrowheads="1"/>
          </p:cNvSpPr>
          <p:nvPr/>
        </p:nvSpPr>
        <p:spPr bwMode="auto">
          <a:xfrm>
            <a:off x="6025966" y="4705727"/>
            <a:ext cx="1576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</a:t>
            </a: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fog compensation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5" name="テキスト ボックス 57"/>
          <p:cNvSpPr txBox="1">
            <a:spLocks noChangeArrowheads="1"/>
          </p:cNvSpPr>
          <p:nvPr/>
        </p:nvSpPr>
        <p:spPr bwMode="auto">
          <a:xfrm>
            <a:off x="7365846" y="4717865"/>
            <a:ext cx="17049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fog compensation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8" name="正方形/長方形 10"/>
          <p:cNvSpPr>
            <a:spLocks noChangeArrowheads="1"/>
          </p:cNvSpPr>
          <p:nvPr/>
        </p:nvSpPr>
        <p:spPr bwMode="auto">
          <a:xfrm>
            <a:off x="3306692" y="2856595"/>
            <a:ext cx="28456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Super Chroma Compensation  </a:t>
            </a:r>
            <a:endParaRPr kumimoji="0" lang="en-US" altLang="ja-JP" sz="9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(SCC)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recovers the colors of images, when built-in IR cut filter is removed to enhance light-sensitivity in low light conditions.  </a:t>
            </a:r>
          </a:p>
        </p:txBody>
      </p:sp>
      <p:sp>
        <p:nvSpPr>
          <p:cNvPr id="29" name="テキスト ボックス 43"/>
          <p:cNvSpPr txBox="1">
            <a:spLocks noChangeArrowheads="1"/>
          </p:cNvSpPr>
          <p:nvPr/>
        </p:nvSpPr>
        <p:spPr bwMode="auto">
          <a:xfrm>
            <a:off x="5043678" y="4690878"/>
            <a:ext cx="7104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 SCC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31" name="Picture 13" descr="12lx-auto3 IRあり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29" y="3830135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 descr="12lx-auto3 IRなし　補正なし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29" y="3825373"/>
            <a:ext cx="12541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36"/>
          <p:cNvSpPr txBox="1">
            <a:spLocks noChangeArrowheads="1"/>
          </p:cNvSpPr>
          <p:nvPr/>
        </p:nvSpPr>
        <p:spPr bwMode="auto">
          <a:xfrm>
            <a:off x="3529899" y="4705165"/>
            <a:ext cx="8947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Without SCC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4" name="テキスト ボックス 53"/>
          <p:cNvSpPr txBox="1">
            <a:spLocks noChangeArrowheads="1"/>
          </p:cNvSpPr>
          <p:nvPr/>
        </p:nvSpPr>
        <p:spPr bwMode="auto">
          <a:xfrm>
            <a:off x="7504105" y="2462523"/>
            <a:ext cx="1460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5-series camera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at </a:t>
            </a: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0.04lx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5" name="テキスト ボックス 54"/>
          <p:cNvSpPr txBox="1">
            <a:spLocks noChangeArrowheads="1"/>
          </p:cNvSpPr>
          <p:nvPr/>
        </p:nvSpPr>
        <p:spPr bwMode="auto">
          <a:xfrm>
            <a:off x="6171319" y="2462523"/>
            <a:ext cx="137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A previous model at 0.04lx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36" name="Picture 39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69" y="1731206"/>
            <a:ext cx="137017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0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19" y="1734349"/>
            <a:ext cx="1363887" cy="76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直線コネクタ 37"/>
          <p:cNvCxnSpPr/>
          <p:nvPr/>
        </p:nvCxnSpPr>
        <p:spPr>
          <a:xfrm flipV="1">
            <a:off x="3221787" y="2841671"/>
            <a:ext cx="0" cy="194013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正方形/長方形 13"/>
          <p:cNvSpPr>
            <a:spLocks noChangeArrowheads="1"/>
          </p:cNvSpPr>
          <p:nvPr/>
        </p:nvSpPr>
        <p:spPr bwMode="auto">
          <a:xfrm>
            <a:off x="241300" y="2856595"/>
            <a:ext cx="2980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dirty="0">
                <a:effectLst/>
                <a:latin typeface="Tahoma" pitchFamily="34" charset="0"/>
                <a:ea typeface="HGPｺﾞｼｯｸE" pitchFamily="50" charset="-128"/>
              </a:rPr>
              <a:t>Frequency Divided Filter (FDF)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divides the </a:t>
            </a:r>
            <a:r>
              <a:rPr lang="en-US" altLang="ja-JP" sz="1200" dirty="0" smtClean="0">
                <a:effectLst/>
                <a:latin typeface="Tahoma" pitchFamily="34" charset="0"/>
                <a:ea typeface="HGPｺﾞｼｯｸE" pitchFamily="50" charset="-128"/>
              </a:rPr>
              <a:t>images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into multiple frequency ranges, removes the fine noise generated under low illumination for achieving a low bit rate without eliminating edge components.</a:t>
            </a:r>
            <a:endParaRPr lang="en-US" altLang="ja-JP" sz="500" dirty="0" smtClean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0" name="正方形/長方形 13"/>
          <p:cNvSpPr>
            <a:spLocks noChangeArrowheads="1"/>
          </p:cNvSpPr>
          <p:nvPr/>
        </p:nvSpPr>
        <p:spPr bwMode="auto">
          <a:xfrm>
            <a:off x="6152363" y="492737"/>
            <a:ext cx="290082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dirty="0" smtClean="0">
                <a:effectLst/>
                <a:latin typeface="Tahoma" pitchFamily="34" charset="0"/>
                <a:ea typeface="HGPｺﾞｼｯｸE" pitchFamily="50" charset="-128"/>
              </a:rPr>
              <a:t>High sensitivity image sensor with 3D-MNR</a:t>
            </a:r>
            <a:r>
              <a:rPr lang="en-US" altLang="ja-JP" sz="1200" dirty="0" smtClean="0">
                <a:effectLst/>
                <a:latin typeface="Tahoma" pitchFamily="34" charset="0"/>
                <a:ea typeface="HGPｺﾞｼｯｸE" pitchFamily="50" charset="-128"/>
              </a:rPr>
              <a:t> enables easy identification, capturing color images with low noise in low light conditions.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500" dirty="0" smtClean="0">
              <a:effectLst/>
              <a:latin typeface="Tahoma" pitchFamily="34" charset="0"/>
              <a:ea typeface="HGP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3D-MNR: 3D Multi</a:t>
            </a:r>
            <a:r>
              <a:rPr lang="ja-JP" altLang="en-US" sz="1000" dirty="0" smtClean="0">
                <a:effectLst/>
                <a:latin typeface="Tahoma" pitchFamily="34" charset="0"/>
                <a:ea typeface="HGPｺﾞｼｯｸE" pitchFamily="50" charset="-128"/>
              </a:rPr>
              <a:t> </a:t>
            </a: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process Noise Reduction.</a:t>
            </a:r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6099948" y="550708"/>
            <a:ext cx="0" cy="4322534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43" y="4080330"/>
            <a:ext cx="1354845" cy="76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0" y="4074229"/>
            <a:ext cx="1373153" cy="7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テキスト ボックス 54"/>
          <p:cNvSpPr txBox="1">
            <a:spLocks noChangeArrowheads="1"/>
          </p:cNvSpPr>
          <p:nvPr/>
        </p:nvSpPr>
        <p:spPr bwMode="auto">
          <a:xfrm>
            <a:off x="311685" y="4794952"/>
            <a:ext cx="12482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Without FDF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5" name="テキスト ボックス 54"/>
          <p:cNvSpPr txBox="1">
            <a:spLocks noChangeArrowheads="1"/>
          </p:cNvSpPr>
          <p:nvPr/>
        </p:nvSpPr>
        <p:spPr bwMode="auto">
          <a:xfrm>
            <a:off x="1697763" y="4794952"/>
            <a:ext cx="12482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With FDF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7" name="正方形/長方形 10"/>
          <p:cNvSpPr>
            <a:spLocks noChangeArrowheads="1"/>
          </p:cNvSpPr>
          <p:nvPr/>
        </p:nvSpPr>
        <p:spPr bwMode="auto">
          <a:xfrm>
            <a:off x="130175" y="492737"/>
            <a:ext cx="5481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Enhanced Super Dynamic 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delivers 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an industrial leading 133dB wide dynamic range. With 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v</a:t>
            </a:r>
            <a:r>
              <a:rPr lang="en-US" altLang="ja-JP" sz="12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ariable </a:t>
            </a:r>
            <a:r>
              <a:rPr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exposure and shutter speed control, Enhanced Super Dynamic captures multiple images with optimal short and long exposures. Enhanced Super Dynamic produces clear images, combining them into one frame. </a:t>
            </a:r>
          </a:p>
        </p:txBody>
      </p:sp>
      <p:sp>
        <p:nvSpPr>
          <p:cNvPr id="48" name="テキスト ボックス 8"/>
          <p:cNvSpPr txBox="1">
            <a:spLocks noChangeArrowheads="1"/>
          </p:cNvSpPr>
          <p:nvPr/>
        </p:nvSpPr>
        <p:spPr bwMode="auto">
          <a:xfrm>
            <a:off x="3040063" y="2611801"/>
            <a:ext cx="23193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Enhanced Super Dynamic</a:t>
            </a:r>
            <a:endParaRPr lang="ja-JP" altLang="en-US" sz="100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9" name="テキスト ボックス 52"/>
          <p:cNvSpPr txBox="1">
            <a:spLocks noChangeArrowheads="1"/>
          </p:cNvSpPr>
          <p:nvPr/>
        </p:nvSpPr>
        <p:spPr bwMode="auto">
          <a:xfrm>
            <a:off x="322263" y="2611801"/>
            <a:ext cx="25225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Enhanced Super Dynamic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5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469436"/>
            <a:ext cx="1871662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グループ化 1"/>
          <p:cNvGrpSpPr>
            <a:grpSpLocks/>
          </p:cNvGrpSpPr>
          <p:nvPr/>
        </p:nvGrpSpPr>
        <p:grpSpPr bwMode="auto">
          <a:xfrm>
            <a:off x="2840038" y="1274173"/>
            <a:ext cx="2447925" cy="1362075"/>
            <a:chOff x="2888249" y="2187145"/>
            <a:chExt cx="2446596" cy="1362640"/>
          </a:xfrm>
        </p:grpSpPr>
        <p:pic>
          <p:nvPicPr>
            <p:cNvPr id="58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>
              <a:fillRect/>
            </a:stretch>
          </p:blipFill>
          <p:spPr bwMode="auto">
            <a:xfrm>
              <a:off x="3269405" y="2383443"/>
              <a:ext cx="2065440" cy="116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88249" y="2187145"/>
              <a:ext cx="1160600" cy="96404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99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latin typeface="Tahoma" pitchFamily="34" charset="0"/>
                <a:cs typeface="Tahoma" pitchFamily="34" charset="0"/>
              </a:rPr>
              <a:t>Panasonic image processing technologies</a:t>
            </a:r>
            <a:endParaRPr kumimoji="1" lang="ja-JP" altLang="en-US" dirty="0"/>
          </a:p>
        </p:txBody>
      </p:sp>
      <p:sp>
        <p:nvSpPr>
          <p:cNvPr id="20" name="正方形/長方形 28"/>
          <p:cNvSpPr>
            <a:spLocks noChangeArrowheads="1"/>
          </p:cNvSpPr>
          <p:nvPr/>
        </p:nvSpPr>
        <p:spPr bwMode="auto">
          <a:xfrm>
            <a:off x="134479" y="2792574"/>
            <a:ext cx="2951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spc="-70" dirty="0" smtClean="0">
                <a:effectLst/>
                <a:latin typeface="Tahoma" pitchFamily="34" charset="0"/>
                <a:ea typeface="HGPｺﾞｼｯｸE" pitchFamily="50" charset="-128"/>
              </a:rPr>
              <a:t>Intelligent Resolution Technology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generates 3M-pixel grade pictures, detecting outlines, detailed texture areas and soft gradation areas and performing optimum processes to each area. </a:t>
            </a:r>
            <a:r>
              <a:rPr lang="en-US" altLang="ja-JP" sz="105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(WV-SPW531AL)</a:t>
            </a:r>
            <a:endParaRPr lang="en-US" altLang="ja-JP" sz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正方形/長方形 16383"/>
          <p:cNvSpPr>
            <a:spLocks noChangeArrowheads="1"/>
          </p:cNvSpPr>
          <p:nvPr/>
        </p:nvSpPr>
        <p:spPr bwMode="auto">
          <a:xfrm>
            <a:off x="6033749" y="543476"/>
            <a:ext cx="290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Lens Distortion Compensation </a:t>
            </a:r>
            <a:endParaRPr lang="en-US" altLang="ja-JP" sz="1200">
              <a:effectLst/>
              <a:latin typeface="Tahoma" pitchFamily="34" charset="0"/>
              <a:ea typeface="HGP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(LDC) </a:t>
            </a:r>
            <a:r>
              <a:rPr lang="en-US" altLang="ja-JP" sz="1200">
                <a:effectLst/>
                <a:latin typeface="Tahoma" pitchFamily="34" charset="0"/>
                <a:ea typeface="HGPｺﾞｼｯｸE" pitchFamily="50" charset="-128"/>
              </a:rPr>
              <a:t>removes the distortion from images caused by wider lens.   </a:t>
            </a:r>
          </a:p>
        </p:txBody>
      </p:sp>
      <p:sp>
        <p:nvSpPr>
          <p:cNvPr id="25" name="正方形/長方形 16384"/>
          <p:cNvSpPr>
            <a:spLocks noChangeArrowheads="1"/>
          </p:cNvSpPr>
          <p:nvPr/>
        </p:nvSpPr>
        <p:spPr bwMode="auto">
          <a:xfrm>
            <a:off x="3100724" y="2792574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effectLst/>
                <a:latin typeface="Tahoma" pitchFamily="34" charset="0"/>
                <a:ea typeface="HGPｺﾞｼｯｸE" pitchFamily="50" charset="-128"/>
              </a:rPr>
              <a:t>Face Super Dynamic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enables clear identification of a person’s face, detecting a facial part in the picture and performing Super Dynamic automatically.  </a:t>
            </a:r>
          </a:p>
        </p:txBody>
      </p:sp>
      <p:sp>
        <p:nvSpPr>
          <p:cNvPr id="26" name="テキスト ボックス 44"/>
          <p:cNvSpPr txBox="1">
            <a:spLocks noChangeArrowheads="1"/>
          </p:cNvSpPr>
          <p:nvPr/>
        </p:nvSpPr>
        <p:spPr bwMode="auto">
          <a:xfrm>
            <a:off x="7754172" y="2483064"/>
            <a:ext cx="7120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 LDC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7" name="テキスト ボックス 45"/>
          <p:cNvSpPr txBox="1">
            <a:spLocks noChangeArrowheads="1"/>
          </p:cNvSpPr>
          <p:nvPr/>
        </p:nvSpPr>
        <p:spPr bwMode="auto">
          <a:xfrm>
            <a:off x="6332468" y="2500526"/>
            <a:ext cx="896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Without LDC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28" name="Picture 25" descr="04 グラフNP502_SDOFF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2" y="3689055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49" y="3689055"/>
            <a:ext cx="125253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テキスト ボックス 57"/>
          <p:cNvSpPr txBox="1">
            <a:spLocks noChangeArrowheads="1"/>
          </p:cNvSpPr>
          <p:nvPr/>
        </p:nvSpPr>
        <p:spPr bwMode="auto">
          <a:xfrm>
            <a:off x="4616449" y="4649493"/>
            <a:ext cx="1252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 Face Super Dynamic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1" name="テキスト ボックス 58"/>
          <p:cNvSpPr txBox="1">
            <a:spLocks noChangeArrowheads="1"/>
          </p:cNvSpPr>
          <p:nvPr/>
        </p:nvSpPr>
        <p:spPr bwMode="auto">
          <a:xfrm>
            <a:off x="3111499" y="4652668"/>
            <a:ext cx="137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Without Face Super Dynamic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315911" y="2794416"/>
            <a:ext cx="8511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3101974" y="530777"/>
            <a:ext cx="0" cy="4522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6070599" y="538715"/>
            <a:ext cx="0" cy="4510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6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37" y="1563901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7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12" y="1559139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正方形/長方形 13"/>
          <p:cNvSpPr>
            <a:spLocks noChangeArrowheads="1"/>
          </p:cNvSpPr>
          <p:nvPr/>
        </p:nvSpPr>
        <p:spPr bwMode="auto">
          <a:xfrm>
            <a:off x="6064250" y="2792574"/>
            <a:ext cx="3067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Variable Image Quality on Specified area (VIQS) </a:t>
            </a:r>
            <a:r>
              <a:rPr lang="en-US" altLang="ja-JP" sz="1200">
                <a:effectLst/>
                <a:latin typeface="Tahoma" pitchFamily="34" charset="0"/>
                <a:ea typeface="HGPｺﾞｼｯｸE" pitchFamily="50" charset="-128"/>
              </a:rPr>
              <a:t>saves the network bandwidth and recorder disk space, capturing clear images of region of interest with higher image quality. </a:t>
            </a:r>
          </a:p>
        </p:txBody>
      </p:sp>
      <p:sp>
        <p:nvSpPr>
          <p:cNvPr id="38" name="テキスト ボックス 45"/>
          <p:cNvSpPr txBox="1">
            <a:spLocks noChangeArrowheads="1"/>
          </p:cNvSpPr>
          <p:nvPr/>
        </p:nvSpPr>
        <p:spPr bwMode="auto">
          <a:xfrm>
            <a:off x="0" y="4743390"/>
            <a:ext cx="155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Without intelligent resolution </a:t>
            </a: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technology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1" name="テキスト ボックス 45"/>
          <p:cNvSpPr txBox="1">
            <a:spLocks noChangeArrowheads="1"/>
          </p:cNvSpPr>
          <p:nvPr/>
        </p:nvSpPr>
        <p:spPr bwMode="auto">
          <a:xfrm>
            <a:off x="1610874" y="4743817"/>
            <a:ext cx="1554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With intelligent resolution </a:t>
            </a: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technology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43" name="Picture 3" descr="Museum_I420_2 0000001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75" y="3868943"/>
            <a:ext cx="12525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正方形/長方形 43"/>
          <p:cNvSpPr/>
          <p:nvPr/>
        </p:nvSpPr>
        <p:spPr>
          <a:xfrm>
            <a:off x="6187738" y="4208668"/>
            <a:ext cx="1400175" cy="4619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200" dirty="0">
              <a:effectLst/>
            </a:endParaRPr>
          </a:p>
        </p:txBody>
      </p:sp>
      <p:sp>
        <p:nvSpPr>
          <p:cNvPr id="45" name="テキスト ボックス 15"/>
          <p:cNvSpPr txBox="1">
            <a:spLocks noChangeArrowheads="1"/>
          </p:cNvSpPr>
          <p:nvPr/>
        </p:nvSpPr>
        <p:spPr bwMode="auto">
          <a:xfrm>
            <a:off x="7751425" y="4208668"/>
            <a:ext cx="135413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>
                <a:effectLst/>
                <a:latin typeface="Tahoma" pitchFamily="34" charset="0"/>
                <a:ea typeface="HGPｺﾞｼｯｸE" pitchFamily="50" charset="-128"/>
              </a:rPr>
              <a:t>Higher image quality to region of interest</a:t>
            </a:r>
            <a:endParaRPr lang="ja-JP" altLang="en-US" sz="1050">
              <a:effectLst/>
              <a:latin typeface="Tahoma" pitchFamily="34" charset="0"/>
              <a:ea typeface="HGPｺﾞｼｯｸE" pitchFamily="50" charset="-128"/>
            </a:endParaRPr>
          </a:p>
        </p:txBody>
      </p:sp>
      <p:cxnSp>
        <p:nvCxnSpPr>
          <p:cNvPr id="46" name="直線コネクタ 45"/>
          <p:cNvCxnSpPr>
            <a:stCxn id="44" idx="3"/>
          </p:cNvCxnSpPr>
          <p:nvPr/>
        </p:nvCxnSpPr>
        <p:spPr>
          <a:xfrm flipV="1">
            <a:off x="7587913" y="4399168"/>
            <a:ext cx="163512" cy="412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5"/>
          <p:cNvSpPr txBox="1">
            <a:spLocks noChangeArrowheads="1"/>
          </p:cNvSpPr>
          <p:nvPr/>
        </p:nvSpPr>
        <p:spPr bwMode="auto">
          <a:xfrm>
            <a:off x="7751425" y="3806386"/>
            <a:ext cx="1354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dirty="0">
                <a:effectLst/>
                <a:latin typeface="Tahoma" pitchFamily="34" charset="0"/>
                <a:ea typeface="HGPｺﾞｼｯｸE" pitchFamily="50" charset="-128"/>
              </a:rPr>
              <a:t>Lower image quality  </a:t>
            </a:r>
            <a:endParaRPr lang="ja-JP" altLang="en-US" sz="105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 flipV="1">
            <a:off x="7549813" y="3952625"/>
            <a:ext cx="201612" cy="576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7" descr="SRZ_OM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40617" r="48798" b="30640"/>
          <a:stretch>
            <a:fillRect/>
          </a:stretch>
        </p:blipFill>
        <p:spPr bwMode="auto">
          <a:xfrm>
            <a:off x="1224755" y="3743487"/>
            <a:ext cx="141763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8" descr="SRZ_OFF"/>
          <p:cNvPicPr preferRelativeResize="0"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215" y="4021830"/>
            <a:ext cx="1286382" cy="7324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" descr="SRZ_OM"/>
          <p:cNvPicPr preferRelativeResize="0"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1709" y="4032942"/>
            <a:ext cx="1286382" cy="7324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正方形/長方形 13"/>
          <p:cNvSpPr>
            <a:spLocks noChangeArrowheads="1"/>
          </p:cNvSpPr>
          <p:nvPr/>
        </p:nvSpPr>
        <p:spPr bwMode="auto">
          <a:xfrm>
            <a:off x="3101637" y="543476"/>
            <a:ext cx="3067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High-speed Auto Back Focus  (ABF) </a:t>
            </a:r>
            <a:r>
              <a:rPr lang="en-US" altLang="ja-JP" sz="1200">
                <a:effectLst/>
                <a:latin typeface="Tahoma" pitchFamily="34" charset="0"/>
                <a:ea typeface="HGPｺﾞｼｯｸE" pitchFamily="50" charset="-128"/>
              </a:rPr>
              <a:t>keeps fine focus, controlling precise image sensor position automatically. It streamlines installation and maintenance works. </a:t>
            </a:r>
          </a:p>
        </p:txBody>
      </p:sp>
      <p:grpSp>
        <p:nvGrpSpPr>
          <p:cNvPr id="54" name="グループ化 2"/>
          <p:cNvGrpSpPr>
            <a:grpSpLocks/>
          </p:cNvGrpSpPr>
          <p:nvPr/>
        </p:nvGrpSpPr>
        <p:grpSpPr bwMode="auto">
          <a:xfrm>
            <a:off x="3233399" y="1506751"/>
            <a:ext cx="2654300" cy="1241425"/>
            <a:chOff x="336879" y="2165350"/>
            <a:chExt cx="2654300" cy="1241425"/>
          </a:xfrm>
        </p:grpSpPr>
        <p:pic>
          <p:nvPicPr>
            <p:cNvPr id="55" name="Picture 8"/>
            <p:cNvPicPr preferRelativeResize="0"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79" y="2182813"/>
              <a:ext cx="125253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2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641" y="2165350"/>
              <a:ext cx="1252538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テキスト ボックス 53"/>
            <p:cNvSpPr txBox="1">
              <a:spLocks noChangeArrowheads="1"/>
            </p:cNvSpPr>
            <p:nvPr/>
          </p:nvSpPr>
          <p:spPr bwMode="auto">
            <a:xfrm>
              <a:off x="1970416" y="3100388"/>
              <a:ext cx="7731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50">
                  <a:effectLst/>
                  <a:latin typeface="Tahoma" pitchFamily="34" charset="0"/>
                  <a:ea typeface="HGPｺﾞｼｯｸE" pitchFamily="50" charset="-128"/>
                </a:rPr>
                <a:t>After ABF</a:t>
              </a:r>
              <a:endParaRPr lang="ja-JP" altLang="en-US" sz="1050">
                <a:effectLst/>
                <a:latin typeface="Tahoma" pitchFamily="34" charset="0"/>
                <a:ea typeface="HGPｺﾞｼｯｸE" pitchFamily="50" charset="-128"/>
              </a:endParaRPr>
            </a:p>
          </p:txBody>
        </p:sp>
        <p:sp>
          <p:nvSpPr>
            <p:cNvPr id="59" name="テキスト ボックス 54"/>
            <p:cNvSpPr txBox="1">
              <a:spLocks noChangeArrowheads="1"/>
            </p:cNvSpPr>
            <p:nvPr/>
          </p:nvSpPr>
          <p:spPr bwMode="auto">
            <a:xfrm>
              <a:off x="525791" y="3144838"/>
              <a:ext cx="8747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50">
                  <a:effectLst/>
                  <a:latin typeface="Tahoma" pitchFamily="34" charset="0"/>
                  <a:ea typeface="HGPｺﾞｼｯｸE" pitchFamily="50" charset="-128"/>
                </a:rPr>
                <a:t>Before ABF</a:t>
              </a:r>
              <a:endParaRPr lang="ja-JP" altLang="en-US" sz="1050">
                <a:effectLst/>
                <a:latin typeface="Tahoma" pitchFamily="34" charset="0"/>
                <a:ea typeface="HGPｺﾞｼｯｸE" pitchFamily="50" charset="-128"/>
              </a:endParaRPr>
            </a:p>
          </p:txBody>
        </p:sp>
      </p:grpSp>
      <p:sp>
        <p:nvSpPr>
          <p:cNvPr id="60" name="正方形/長方形 11"/>
          <p:cNvSpPr>
            <a:spLocks noChangeArrowheads="1"/>
          </p:cNvSpPr>
          <p:nvPr/>
        </p:nvSpPr>
        <p:spPr bwMode="auto">
          <a:xfrm>
            <a:off x="64292" y="590383"/>
            <a:ext cx="3087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High Light Compensation (HLC)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produces clear images, reducing the effect from strong lights such as headlight glare.   </a:t>
            </a:r>
          </a:p>
        </p:txBody>
      </p:sp>
      <p:sp>
        <p:nvSpPr>
          <p:cNvPr id="61" name="テキスト ボックス 42"/>
          <p:cNvSpPr txBox="1">
            <a:spLocks noChangeArrowheads="1"/>
          </p:cNvSpPr>
          <p:nvPr/>
        </p:nvSpPr>
        <p:spPr bwMode="auto">
          <a:xfrm>
            <a:off x="407816" y="2515016"/>
            <a:ext cx="896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HLC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62" name="テキスト ボックス 43"/>
          <p:cNvSpPr txBox="1">
            <a:spLocks noChangeArrowheads="1"/>
          </p:cNvSpPr>
          <p:nvPr/>
        </p:nvSpPr>
        <p:spPr bwMode="auto">
          <a:xfrm>
            <a:off x="1996405" y="2532478"/>
            <a:ext cx="7120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HLC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grpSp>
        <p:nvGrpSpPr>
          <p:cNvPr id="63" name="グループ化 2"/>
          <p:cNvGrpSpPr>
            <a:grpSpLocks/>
          </p:cNvGrpSpPr>
          <p:nvPr/>
        </p:nvGrpSpPr>
        <p:grpSpPr bwMode="auto">
          <a:xfrm>
            <a:off x="108304" y="1287877"/>
            <a:ext cx="2860408" cy="1251246"/>
            <a:chOff x="6103938" y="5323877"/>
            <a:chExt cx="2860408" cy="1251564"/>
          </a:xfrm>
        </p:grpSpPr>
        <p:pic>
          <p:nvPicPr>
            <p:cNvPr id="64" name="Picture 22" descr="HLC OFF-3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938" y="5323877"/>
              <a:ext cx="1389062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1" descr="HLC ON-5"/>
            <p:cNvPicPr preferRelativeResize="0"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709" y="5333873"/>
              <a:ext cx="141763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12"/>
            <p:cNvPicPr preferRelativeResize="0"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5175" y="6042995"/>
              <a:ext cx="1009171" cy="53244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7" name="Picture 22" descr="HLC OFF-3"/>
            <p:cNvPicPr preferRelativeResize="0"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71269" y="6051156"/>
              <a:ext cx="950841" cy="50335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25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IP-Network friendly</a:t>
            </a:r>
            <a:endParaRPr kumimoji="1" lang="ja-JP" altLang="en-US" dirty="0"/>
          </a:p>
        </p:txBody>
      </p:sp>
      <p:sp>
        <p:nvSpPr>
          <p:cNvPr id="17" name="正方形/長方形 4"/>
          <p:cNvSpPr>
            <a:spLocks noChangeArrowheads="1"/>
          </p:cNvSpPr>
          <p:nvPr/>
        </p:nvSpPr>
        <p:spPr bwMode="auto">
          <a:xfrm>
            <a:off x="147637" y="569912"/>
            <a:ext cx="489426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Appropriate-sized video stream </a:t>
            </a: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Monitors, recorders, smartphones and remote sites such as branches have different requirements for image quality and network bandwidth.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WV-SPW531AL/SPW311AL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camera saves the network bandwidth, sending out up to four H.264 (High profile) streams and JPEG streams sized appropriately for each device requirement.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Higher H.264 compression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the latest </a:t>
            </a:r>
            <a:r>
              <a:rPr kumimoji="0" lang="en-US" altLang="ja-JP" sz="1200" dirty="0" err="1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UniPhier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system LSI,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WV-SPW531AL/SPW311AL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camera saves the network bandwidth and the recorder disk space, keeping high quality of images.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Smart coding Technology  </a:t>
            </a:r>
            <a:endParaRPr kumimoji="0" lang="en-US" altLang="ja-JP" sz="1400" b="1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Group of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Pictures (GOP)</a:t>
            </a:r>
            <a:r>
              <a:rPr lang="en-US" altLang="ja-JP" sz="1200" dirty="0" smtClean="0">
                <a:effectLst/>
                <a:latin typeface="Tahoma" pitchFamily="34" charset="0"/>
                <a:ea typeface="HGPｺﾞｼｯｸE" pitchFamily="50" charset="-128"/>
              </a:rPr>
              <a:t>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control removes unnecessary information from the frame for realizing efficient encoding.</a:t>
            </a: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the latest bitrate reducing technology, GOP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control, 3D-MNR and FDF, WV-SPW531AL/SPW311AL camera saves the network bandwidth and the recorder disk space.</a:t>
            </a: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</p:txBody>
      </p:sp>
      <p:graphicFrame>
        <p:nvGraphicFramePr>
          <p:cNvPr id="44" name="表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9763"/>
              </p:ext>
            </p:extLst>
          </p:nvPr>
        </p:nvGraphicFramePr>
        <p:xfrm>
          <a:off x="5277666" y="2221147"/>
          <a:ext cx="3462474" cy="6857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7914"/>
                <a:gridCol w="1005840"/>
                <a:gridCol w="11887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Cameras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WV-SP509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WV-SPW531AL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Full HD at 30fps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Mbps ( -25%)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Full</a:t>
                      </a:r>
                      <a:r>
                        <a:rPr kumimoji="1" lang="en-US" altLang="ja-JP" sz="9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HD at </a:t>
                      </a:r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10fps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Mbps ( -50%)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</a:tr>
            </a:tbl>
          </a:graphicData>
        </a:graphic>
      </p:graphicFrame>
      <p:graphicFrame>
        <p:nvGraphicFramePr>
          <p:cNvPr id="48" name="表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27641"/>
              </p:ext>
            </p:extLst>
          </p:nvPr>
        </p:nvGraphicFramePr>
        <p:xfrm>
          <a:off x="1153920" y="4175021"/>
          <a:ext cx="3608580" cy="64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2120"/>
                <a:gridCol w="1036320"/>
                <a:gridCol w="11201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Scene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Without</a:t>
                      </a:r>
                      <a:r>
                        <a:rPr kumimoji="1" lang="en-US" altLang="ja-JP" sz="9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GOP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 GOP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Heavy traffic of people</a:t>
                      </a:r>
                      <a:endParaRPr kumimoji="1" lang="ja-JP" altLang="ja-JP" sz="900" b="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1" lang="ja-JP" altLang="en-US" sz="900" b="0" baseline="0" dirty="0" smtClean="0">
                          <a:latin typeface="Tahoma" panose="020B0604030504040204" pitchFamily="34" charset="0"/>
                          <a:ea typeface="Meiryo UI" panose="020B0604030504040204" pitchFamily="50" charset="-128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Minimal traffic of people</a:t>
                      </a:r>
                      <a:endParaRPr kumimoji="1" lang="en-US" altLang="ja-JP" sz="9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Mbps(-50%)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49" name="テキスト ボックス 2"/>
          <p:cNvSpPr txBox="1">
            <a:spLocks noChangeAspect="1" noChangeArrowheads="1"/>
          </p:cNvSpPr>
          <p:nvPr/>
        </p:nvSpPr>
        <p:spPr bwMode="auto">
          <a:xfrm>
            <a:off x="4951855" y="4579425"/>
            <a:ext cx="2119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people are walking, I-frame is inserted at regular intervals as usual.</a:t>
            </a:r>
            <a:endParaRPr lang="ja-JP" altLang="en-US" sz="800" dirty="0">
              <a:effectLst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50" name="テキスト ボックス 10"/>
          <p:cNvSpPr txBox="1">
            <a:spLocks noChangeAspect="1" noChangeArrowheads="1"/>
          </p:cNvSpPr>
          <p:nvPr/>
        </p:nvSpPr>
        <p:spPr bwMode="auto">
          <a:xfrm>
            <a:off x="6814438" y="4579425"/>
            <a:ext cx="2329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there is no person walking, I-frames are thinned down to reduce the amount of data.</a:t>
            </a:r>
            <a:endParaRPr lang="ja-JP" altLang="en-US" sz="800" dirty="0">
              <a:effectLst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grpSp>
        <p:nvGrpSpPr>
          <p:cNvPr id="51" name="グループ化 50"/>
          <p:cNvGrpSpPr>
            <a:grpSpLocks noChangeAspect="1"/>
          </p:cNvGrpSpPr>
          <p:nvPr/>
        </p:nvGrpSpPr>
        <p:grpSpPr>
          <a:xfrm>
            <a:off x="5277545" y="3117516"/>
            <a:ext cx="3390666" cy="1483065"/>
            <a:chOff x="1331640" y="2206404"/>
            <a:chExt cx="5460261" cy="2388296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606" t="14034" r="46601" b="11918"/>
            <a:stretch>
              <a:fillRect/>
            </a:stretch>
          </p:blipFill>
          <p:spPr bwMode="auto">
            <a:xfrm>
              <a:off x="1331835" y="3744469"/>
              <a:ext cx="2664000" cy="85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2637" t="14034" r="1591" b="11918"/>
            <a:stretch>
              <a:fillRect/>
            </a:stretch>
          </p:blipFill>
          <p:spPr bwMode="auto">
            <a:xfrm>
              <a:off x="4127901" y="3744035"/>
              <a:ext cx="2664000" cy="850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t="4614" r="7601" b="4916"/>
            <a:stretch>
              <a:fillRect/>
            </a:stretch>
          </p:blipFill>
          <p:spPr bwMode="auto">
            <a:xfrm>
              <a:off x="1331640" y="2206404"/>
              <a:ext cx="2662656" cy="149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2" t="4744" r="3744"/>
            <a:stretch>
              <a:fillRect/>
            </a:stretch>
          </p:blipFill>
          <p:spPr bwMode="auto">
            <a:xfrm>
              <a:off x="4127903" y="2206404"/>
              <a:ext cx="2663613" cy="149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正方形/長方形 55"/>
          <p:cNvSpPr>
            <a:spLocks noChangeAspect="1"/>
          </p:cNvSpPr>
          <p:nvPr/>
        </p:nvSpPr>
        <p:spPr>
          <a:xfrm>
            <a:off x="7020753" y="4342882"/>
            <a:ext cx="498855" cy="184666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Predicted</a:t>
            </a:r>
          </a:p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 Frame</a:t>
            </a:r>
            <a:endParaRPr lang="ja-JP" altLang="en-US" sz="600" dirty="0" smtClean="0">
              <a:solidFill>
                <a:srgbClr val="FF0000"/>
              </a:solidFill>
              <a:effectLst/>
            </a:endParaRPr>
          </a:p>
        </p:txBody>
      </p:sp>
      <p:cxnSp>
        <p:nvCxnSpPr>
          <p:cNvPr id="57" name="直線矢印コネクタ 56"/>
          <p:cNvCxnSpPr>
            <a:cxnSpLocks noChangeAspect="1"/>
          </p:cNvCxnSpPr>
          <p:nvPr/>
        </p:nvCxnSpPr>
        <p:spPr>
          <a:xfrm flipH="1">
            <a:off x="7060334" y="4314929"/>
            <a:ext cx="39743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>
            <a:spLocks noChangeAspect="1"/>
          </p:cNvSpPr>
          <p:nvPr/>
        </p:nvSpPr>
        <p:spPr>
          <a:xfrm>
            <a:off x="7437852" y="4342882"/>
            <a:ext cx="498855" cy="184666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Predicted</a:t>
            </a:r>
          </a:p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 Frame</a:t>
            </a:r>
            <a:endParaRPr lang="ja-JP" altLang="en-US" sz="600" dirty="0" smtClean="0">
              <a:solidFill>
                <a:srgbClr val="FF0000"/>
              </a:solidFill>
              <a:effectLst/>
            </a:endParaRPr>
          </a:p>
        </p:txBody>
      </p:sp>
      <p:cxnSp>
        <p:nvCxnSpPr>
          <p:cNvPr id="59" name="直線矢印コネクタ 58"/>
          <p:cNvCxnSpPr>
            <a:cxnSpLocks noChangeAspect="1"/>
          </p:cNvCxnSpPr>
          <p:nvPr/>
        </p:nvCxnSpPr>
        <p:spPr>
          <a:xfrm flipH="1">
            <a:off x="7467252" y="4314929"/>
            <a:ext cx="428662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>
            <a:spLocks noChangeAspect="1"/>
          </p:cNvSpPr>
          <p:nvPr/>
        </p:nvSpPr>
        <p:spPr>
          <a:xfrm>
            <a:off x="7863690" y="4342882"/>
            <a:ext cx="498855" cy="184666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Predicted</a:t>
            </a:r>
          </a:p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 Frame</a:t>
            </a:r>
            <a:endParaRPr lang="ja-JP" altLang="en-US" sz="600" dirty="0" smtClean="0">
              <a:solidFill>
                <a:srgbClr val="FF0000"/>
              </a:solidFill>
              <a:effectLst/>
            </a:endParaRPr>
          </a:p>
        </p:txBody>
      </p:sp>
      <p:cxnSp>
        <p:nvCxnSpPr>
          <p:cNvPr id="61" name="直線矢印コネクタ 60"/>
          <p:cNvCxnSpPr>
            <a:cxnSpLocks noChangeAspect="1"/>
          </p:cNvCxnSpPr>
          <p:nvPr/>
        </p:nvCxnSpPr>
        <p:spPr>
          <a:xfrm flipH="1">
            <a:off x="7895914" y="4314929"/>
            <a:ext cx="434975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 rot="16200000">
            <a:off x="4772720" y="4136007"/>
            <a:ext cx="77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800" dirty="0">
                <a:solidFill>
                  <a:srgbClr val="3399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Generated </a:t>
            </a:r>
            <a:endParaRPr lang="en-US" altLang="ja-JP" sz="800" dirty="0" smtClean="0">
              <a:solidFill>
                <a:srgbClr val="3399FF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ja-JP" sz="800" dirty="0" smtClean="0">
                <a:solidFill>
                  <a:srgbClr val="3399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code </a:t>
            </a:r>
            <a:r>
              <a:rPr lang="en-US" altLang="ja-JP" sz="800" dirty="0">
                <a:solidFill>
                  <a:srgbClr val="3399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amount</a:t>
            </a:r>
            <a:endParaRPr lang="en-US" altLang="ja-JP" sz="700" dirty="0" smtClean="0">
              <a:solidFill>
                <a:srgbClr val="3399FF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55" y="513256"/>
            <a:ext cx="2394766" cy="159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8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Optional intelligent VMD (</a:t>
            </a:r>
            <a:r>
              <a:rPr lang="en-US" altLang="ja-JP" sz="24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altLang="ja-JP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-VMD)</a:t>
            </a:r>
            <a:endParaRPr kumimoji="1" lang="ja-JP" altLang="en-US" dirty="0"/>
          </a:p>
        </p:txBody>
      </p:sp>
      <p:sp>
        <p:nvSpPr>
          <p:cNvPr id="51" name="正方形/長方形 3"/>
          <p:cNvSpPr>
            <a:spLocks noChangeArrowheads="1"/>
          </p:cNvSpPr>
          <p:nvPr/>
        </p:nvSpPr>
        <p:spPr bwMode="auto">
          <a:xfrm>
            <a:off x="375108" y="457013"/>
            <a:ext cx="84296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Higher accuracy with more intelligence 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endParaRPr kumimoji="0" lang="en-US" altLang="ja-JP" sz="1600" baseline="30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Equipped with advanced self-learning algorithm and the latest powerful </a:t>
            </a:r>
            <a:r>
              <a:rPr kumimoji="0" lang="en-US" altLang="ja-JP" sz="14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UniPhier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system LSI, 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WV-SPW531AL/SPW311AL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camera provides high detection accuracy.  </a:t>
            </a:r>
          </a:p>
        </p:txBody>
      </p:sp>
      <p:sp>
        <p:nvSpPr>
          <p:cNvPr id="97" name="正方形/長方形 3"/>
          <p:cNvSpPr>
            <a:spLocks noChangeArrowheads="1"/>
          </p:cNvSpPr>
          <p:nvPr/>
        </p:nvSpPr>
        <p:spPr bwMode="auto">
          <a:xfrm>
            <a:off x="148513" y="1301883"/>
            <a:ext cx="221164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Intruder detection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cars trespassing in restricted areas. </a:t>
            </a:r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0" y="2143152"/>
            <a:ext cx="1711179" cy="10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フローチャート : 手操作入力 1"/>
          <p:cNvSpPr>
            <a:spLocks noChangeAspect="1"/>
          </p:cNvSpPr>
          <p:nvPr/>
        </p:nvSpPr>
        <p:spPr bwMode="auto">
          <a:xfrm flipH="1" flipV="1">
            <a:off x="1760077" y="2140119"/>
            <a:ext cx="411522" cy="480841"/>
          </a:xfrm>
          <a:custGeom>
            <a:avLst/>
            <a:gdLst>
              <a:gd name="T0" fmla="*/ 65329 w 10839"/>
              <a:gd name="T1" fmla="*/ 1188700 h 11325"/>
              <a:gd name="T2" fmla="*/ 2113535 w 10839"/>
              <a:gd name="T3" fmla="*/ 0 h 11325"/>
              <a:gd name="T4" fmla="*/ 2016224 w 10839"/>
              <a:gd name="T5" fmla="*/ 2472366 h 11325"/>
              <a:gd name="T6" fmla="*/ 0 w 10839"/>
              <a:gd name="T7" fmla="*/ 2469528 h 11325"/>
              <a:gd name="T8" fmla="*/ 65329 w 10839"/>
              <a:gd name="T9" fmla="*/ 1188700 h 11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589 w 10839"/>
              <a:gd name="connsiteY0" fmla="*/ 3970 h 11325"/>
              <a:gd name="connsiteX1" fmla="*/ 10838 w 10839"/>
              <a:gd name="connsiteY1" fmla="*/ 0 h 11325"/>
              <a:gd name="connsiteX2" fmla="*/ 10339 w 10839"/>
              <a:gd name="connsiteY2" fmla="*/ 11325 h 11325"/>
              <a:gd name="connsiteX3" fmla="*/ 0 w 10839"/>
              <a:gd name="connsiteY3" fmla="*/ 11312 h 11325"/>
              <a:gd name="connsiteX4" fmla="*/ 589 w 10839"/>
              <a:gd name="connsiteY4" fmla="*/ 3970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" h="11325">
                <a:moveTo>
                  <a:pt x="589" y="3970"/>
                </a:moveTo>
                <a:cubicBezTo>
                  <a:pt x="4090" y="2155"/>
                  <a:pt x="7337" y="1815"/>
                  <a:pt x="10838" y="0"/>
                </a:cubicBezTo>
                <a:cubicBezTo>
                  <a:pt x="10867" y="3600"/>
                  <a:pt x="10310" y="7725"/>
                  <a:pt x="10339" y="11325"/>
                </a:cubicBezTo>
                <a:lnTo>
                  <a:pt x="0" y="11312"/>
                </a:lnTo>
                <a:cubicBezTo>
                  <a:pt x="30" y="9737"/>
                  <a:pt x="559" y="5545"/>
                  <a:pt x="589" y="3970"/>
                </a:cubicBez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0" name="フローチャート : 手操作入力 1"/>
          <p:cNvSpPr>
            <a:spLocks noChangeAspect="1"/>
          </p:cNvSpPr>
          <p:nvPr/>
        </p:nvSpPr>
        <p:spPr bwMode="auto">
          <a:xfrm flipH="1" flipV="1">
            <a:off x="435796" y="2147080"/>
            <a:ext cx="1107187" cy="1106979"/>
          </a:xfrm>
          <a:custGeom>
            <a:avLst/>
            <a:gdLst>
              <a:gd name="T0" fmla="*/ 114986 w 10339"/>
              <a:gd name="T1" fmla="*/ 2248914 h 10801"/>
              <a:gd name="T2" fmla="*/ 4366053 w 10339"/>
              <a:gd name="T3" fmla="*/ 0 h 10801"/>
              <a:gd name="T4" fmla="*/ 4403104 w 10339"/>
              <a:gd name="T5" fmla="*/ 4278759 h 10801"/>
              <a:gd name="T6" fmla="*/ 0 w 10339"/>
              <a:gd name="T7" fmla="*/ 4273609 h 10801"/>
              <a:gd name="T8" fmla="*/ 114986 w 10339"/>
              <a:gd name="T9" fmla="*/ 2248914 h 108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90 w 10339"/>
              <a:gd name="connsiteY0" fmla="*/ 4769 h 10801"/>
              <a:gd name="connsiteX1" fmla="*/ 10252 w 10339"/>
              <a:gd name="connsiteY1" fmla="*/ 0 h 10801"/>
              <a:gd name="connsiteX2" fmla="*/ 10339 w 10339"/>
              <a:gd name="connsiteY2" fmla="*/ 10801 h 10801"/>
              <a:gd name="connsiteX3" fmla="*/ 0 w 10339"/>
              <a:gd name="connsiteY3" fmla="*/ 10788 h 10801"/>
              <a:gd name="connsiteX4" fmla="*/ 90 w 10339"/>
              <a:gd name="connsiteY4" fmla="*/ 4769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9" h="10801">
                <a:moveTo>
                  <a:pt x="90" y="4769"/>
                </a:moveTo>
                <a:cubicBezTo>
                  <a:pt x="3417" y="2877"/>
                  <a:pt x="6925" y="1892"/>
                  <a:pt x="10252" y="0"/>
                </a:cubicBezTo>
                <a:cubicBezTo>
                  <a:pt x="10281" y="3600"/>
                  <a:pt x="10310" y="7201"/>
                  <a:pt x="10339" y="10801"/>
                </a:cubicBezTo>
                <a:lnTo>
                  <a:pt x="0" y="10788"/>
                </a:lnTo>
                <a:cubicBezTo>
                  <a:pt x="30" y="9213"/>
                  <a:pt x="60" y="6344"/>
                  <a:pt x="90" y="4769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1" name="正方形/長方形 3"/>
          <p:cNvSpPr>
            <a:spLocks noChangeArrowheads="1"/>
          </p:cNvSpPr>
          <p:nvPr/>
        </p:nvSpPr>
        <p:spPr bwMode="auto">
          <a:xfrm>
            <a:off x="2360155" y="1301883"/>
            <a:ext cx="227207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Loitering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who has loitered for too long in the area. </a:t>
            </a:r>
          </a:p>
        </p:txBody>
      </p:sp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43" y="2114719"/>
            <a:ext cx="1813501" cy="101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正方形/長方形 3"/>
          <p:cNvSpPr>
            <a:spLocks noChangeArrowheads="1"/>
          </p:cNvSpPr>
          <p:nvPr/>
        </p:nvSpPr>
        <p:spPr bwMode="auto">
          <a:xfrm>
            <a:off x="4619707" y="1301883"/>
            <a:ext cx="2160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Direction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cars that go the wrong direction. </a:t>
            </a:r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57" y="2114719"/>
            <a:ext cx="1813500" cy="101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正方形/長方形 3"/>
          <p:cNvSpPr>
            <a:spLocks noChangeArrowheads="1"/>
          </p:cNvSpPr>
          <p:nvPr/>
        </p:nvSpPr>
        <p:spPr bwMode="auto">
          <a:xfrm>
            <a:off x="6816576" y="1301883"/>
            <a:ext cx="2160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Scene change detection </a:t>
            </a:r>
            <a:r>
              <a:rPr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</a:rPr>
              <a:t>detects tampering with the camera view. </a:t>
            </a:r>
            <a:endParaRPr kumimoji="0" lang="en-US" altLang="ja-JP" sz="1300" b="1" dirty="0">
              <a:effectLst/>
              <a:latin typeface="+mj-lt"/>
              <a:ea typeface="HGPｺﾞｼｯｸE" pitchFamily="50" charset="-128"/>
              <a:cs typeface="Arial" panose="020B0604020202020204" pitchFamily="34" charset="0"/>
              <a:sym typeface="Lucida Grande"/>
            </a:endParaRPr>
          </a:p>
        </p:txBody>
      </p:sp>
      <p:grpSp>
        <p:nvGrpSpPr>
          <p:cNvPr id="106" name="グループ化 16"/>
          <p:cNvGrpSpPr>
            <a:grpSpLocks noChangeAspect="1"/>
          </p:cNvGrpSpPr>
          <p:nvPr/>
        </p:nvGrpSpPr>
        <p:grpSpPr bwMode="auto">
          <a:xfrm>
            <a:off x="7128297" y="2062720"/>
            <a:ext cx="2015703" cy="1033979"/>
            <a:chOff x="6869850" y="2227956"/>
            <a:chExt cx="2015678" cy="1033992"/>
          </a:xfrm>
        </p:grpSpPr>
        <p:pic>
          <p:nvPicPr>
            <p:cNvPr id="10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850" y="2321151"/>
              <a:ext cx="1681591" cy="9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608" y="2227956"/>
              <a:ext cx="1196920" cy="75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9" name="正方形/長方形 3"/>
          <p:cNvSpPr>
            <a:spLocks noChangeArrowheads="1"/>
          </p:cNvSpPr>
          <p:nvPr/>
        </p:nvSpPr>
        <p:spPr bwMode="auto">
          <a:xfrm>
            <a:off x="3400203" y="3259240"/>
            <a:ext cx="243280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 detection (removed) </a:t>
            </a:r>
            <a:endParaRPr kumimoji="0" lang="en-US" altLang="ja-JP" sz="1300" b="1" dirty="0" smtClean="0">
              <a:effectLst/>
              <a:latin typeface="+mj-lt"/>
              <a:ea typeface="HGPｺﾞｼｯｸE" pitchFamily="50" charset="-128"/>
              <a:cs typeface="Arial" panose="020B0604020202020204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 smtClean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</a:t>
            </a: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objects disappearing that should be present. </a:t>
            </a:r>
          </a:p>
        </p:txBody>
      </p:sp>
      <p:sp>
        <p:nvSpPr>
          <p:cNvPr id="110" name="正方形/長方形 3"/>
          <p:cNvSpPr>
            <a:spLocks noChangeArrowheads="1"/>
          </p:cNvSpPr>
          <p:nvPr/>
        </p:nvSpPr>
        <p:spPr bwMode="auto">
          <a:xfrm>
            <a:off x="6252065" y="3276753"/>
            <a:ext cx="255784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Cross line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objects crossing the imaginary lines. </a:t>
            </a:r>
          </a:p>
        </p:txBody>
      </p:sp>
      <p:grpSp>
        <p:nvGrpSpPr>
          <p:cNvPr id="111" name="グループ化 7"/>
          <p:cNvGrpSpPr>
            <a:grpSpLocks/>
          </p:cNvGrpSpPr>
          <p:nvPr/>
        </p:nvGrpSpPr>
        <p:grpSpPr bwMode="auto">
          <a:xfrm>
            <a:off x="6885022" y="3950143"/>
            <a:ext cx="1846625" cy="1036074"/>
            <a:chOff x="4429125" y="1658484"/>
            <a:chExt cx="1902590" cy="1222709"/>
          </a:xfrm>
        </p:grpSpPr>
        <p:pic>
          <p:nvPicPr>
            <p:cNvPr id="112" name="図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5" y="1658484"/>
              <a:ext cx="1902590" cy="122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3" name="AutoShape 27"/>
            <p:cNvCxnSpPr>
              <a:cxnSpLocks noChangeShapeType="1"/>
            </p:cNvCxnSpPr>
            <p:nvPr/>
          </p:nvCxnSpPr>
          <p:spPr bwMode="auto">
            <a:xfrm>
              <a:off x="4810125" y="1965325"/>
              <a:ext cx="1360640" cy="891063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4" name="グループ化 21503"/>
          <p:cNvGrpSpPr>
            <a:grpSpLocks noChangeAspect="1"/>
          </p:cNvGrpSpPr>
          <p:nvPr/>
        </p:nvGrpSpPr>
        <p:grpSpPr bwMode="auto">
          <a:xfrm>
            <a:off x="3751847" y="3812711"/>
            <a:ext cx="2016162" cy="1130244"/>
            <a:chOff x="12073120" y="1086134"/>
            <a:chExt cx="2420594" cy="1356946"/>
          </a:xfrm>
        </p:grpSpPr>
        <p:pic>
          <p:nvPicPr>
            <p:cNvPr id="115" name="Picture 4"/>
            <p:cNvPicPr>
              <a:picLocks noChangeAspect="1" noChangeArrowheads="1"/>
            </p:cNvPicPr>
            <p:nvPr/>
          </p:nvPicPr>
          <p:blipFill>
            <a:blip r:embed="rId9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3120" y="1274854"/>
              <a:ext cx="2076446" cy="11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5420" y="1086134"/>
              <a:ext cx="1128294" cy="98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7" name="グループ化 21"/>
          <p:cNvGrpSpPr>
            <a:grpSpLocks noChangeAspect="1"/>
          </p:cNvGrpSpPr>
          <p:nvPr/>
        </p:nvGrpSpPr>
        <p:grpSpPr bwMode="auto">
          <a:xfrm>
            <a:off x="824540" y="3770245"/>
            <a:ext cx="2032830" cy="1149963"/>
            <a:chOff x="9468825" y="1056294"/>
            <a:chExt cx="2219492" cy="1255541"/>
          </a:xfrm>
        </p:grpSpPr>
        <p:pic>
          <p:nvPicPr>
            <p:cNvPr id="118" name="Picture 7"/>
            <p:cNvPicPr>
              <a:picLocks noChangeAspect="1" noChangeArrowheads="1"/>
            </p:cNvPicPr>
            <p:nvPr/>
          </p:nvPicPr>
          <p:blipFill>
            <a:blip r:embed="rId11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825" y="1199599"/>
              <a:ext cx="2016189" cy="111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3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3624" y="1056294"/>
              <a:ext cx="1164693" cy="101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" name="正方形/長方形 3"/>
          <p:cNvSpPr>
            <a:spLocks noChangeArrowheads="1"/>
          </p:cNvSpPr>
          <p:nvPr/>
        </p:nvSpPr>
        <p:spPr bwMode="auto">
          <a:xfrm>
            <a:off x="389032" y="3247670"/>
            <a:ext cx="265112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 detection (left)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something left behind that shouldn’t be there.</a:t>
            </a:r>
          </a:p>
        </p:txBody>
      </p:sp>
      <p:cxnSp>
        <p:nvCxnSpPr>
          <p:cNvPr id="121" name="直線コネクタ 73"/>
          <p:cNvCxnSpPr>
            <a:cxnSpLocks noChangeShapeType="1"/>
          </p:cNvCxnSpPr>
          <p:nvPr/>
        </p:nvCxnSpPr>
        <p:spPr bwMode="auto">
          <a:xfrm>
            <a:off x="257878" y="3203410"/>
            <a:ext cx="8748712" cy="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直線コネクタ 75"/>
          <p:cNvCxnSpPr>
            <a:cxnSpLocks noChangeShapeType="1"/>
          </p:cNvCxnSpPr>
          <p:nvPr/>
        </p:nvCxnSpPr>
        <p:spPr bwMode="auto">
          <a:xfrm flipV="1">
            <a:off x="2356877" y="1300451"/>
            <a:ext cx="0" cy="190296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直線コネクタ 75"/>
          <p:cNvCxnSpPr>
            <a:cxnSpLocks noChangeShapeType="1"/>
          </p:cNvCxnSpPr>
          <p:nvPr/>
        </p:nvCxnSpPr>
        <p:spPr bwMode="auto">
          <a:xfrm flipV="1">
            <a:off x="4570811" y="1289531"/>
            <a:ext cx="0" cy="191388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直線コネクタ 75"/>
          <p:cNvCxnSpPr>
            <a:cxnSpLocks noChangeShapeType="1"/>
          </p:cNvCxnSpPr>
          <p:nvPr/>
        </p:nvCxnSpPr>
        <p:spPr bwMode="auto">
          <a:xfrm flipV="1">
            <a:off x="6786096" y="1263782"/>
            <a:ext cx="0" cy="1939626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直線コネクタ 75"/>
          <p:cNvCxnSpPr>
            <a:cxnSpLocks noChangeShapeType="1"/>
          </p:cNvCxnSpPr>
          <p:nvPr/>
        </p:nvCxnSpPr>
        <p:spPr bwMode="auto">
          <a:xfrm flipV="1">
            <a:off x="6081246" y="3203411"/>
            <a:ext cx="0" cy="171679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直線コネクタ 75"/>
          <p:cNvCxnSpPr>
            <a:cxnSpLocks noChangeShapeType="1"/>
          </p:cNvCxnSpPr>
          <p:nvPr/>
        </p:nvCxnSpPr>
        <p:spPr bwMode="auto">
          <a:xfrm flipV="1">
            <a:off x="3157071" y="3203411"/>
            <a:ext cx="0" cy="1739544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正方形/長方形 1"/>
          <p:cNvSpPr>
            <a:spLocks noChangeArrowheads="1"/>
          </p:cNvSpPr>
          <p:nvPr/>
        </p:nvSpPr>
        <p:spPr bwMode="auto">
          <a:xfrm>
            <a:off x="387808" y="1239651"/>
            <a:ext cx="8304212" cy="730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200"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ff3bc49f048c1ff29fe4310f4d0872742769a4"/>
</p:tagLst>
</file>

<file path=ppt/theme/theme1.xml><?xml version="1.0" encoding="utf-8"?>
<a:theme xmlns:a="http://schemas.openxmlformats.org/drawingml/2006/main" name="デザインの設定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blic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l onl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>
            <a:alpha val="36078"/>
          </a:srgbClr>
        </a:solidFill>
        <a:ln>
          <a:solidFill>
            <a:srgbClr val="0000FF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ntative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ublic テンプレート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eliminary テンプレート">
  <a:themeElements>
    <a:clrScheme name="Preliminary テンプレー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liminary テンプレート">
      <a:majorFont>
        <a:latin typeface="Arial Unicode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liminary テンプレー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1428</Words>
  <Application>Microsoft Office PowerPoint</Application>
  <PresentationFormat>画面に合わせる (16:9)</PresentationFormat>
  <Paragraphs>234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9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デザインの設定</vt:lpstr>
      <vt:lpstr>Public テンプレート</vt:lpstr>
      <vt:lpstr>Internal only テンプレート</vt:lpstr>
      <vt:lpstr>Preliminary テンプレート</vt:lpstr>
      <vt:lpstr>Tentative テンプレート</vt:lpstr>
      <vt:lpstr>1_Public テンプレート</vt:lpstr>
      <vt:lpstr>1_Preliminary テンプレート</vt:lpstr>
      <vt:lpstr>2_Preliminary テンプレート</vt:lpstr>
      <vt:lpstr>3_Preliminary テンプレート</vt:lpstr>
      <vt:lpstr>PowerPoint プレゼンテーション</vt:lpstr>
      <vt:lpstr>Outdoor Fixed Network Camera</vt:lpstr>
      <vt:lpstr>Outdoor-ready with integrated IR</vt:lpstr>
      <vt:lpstr>Outdoor-ready with integrated IR</vt:lpstr>
      <vt:lpstr>Clear images</vt:lpstr>
      <vt:lpstr>Panasonic image processing technologies</vt:lpstr>
      <vt:lpstr>Panasonic image processing technologies</vt:lpstr>
      <vt:lpstr>IP-Network friendly</vt:lpstr>
      <vt:lpstr>Optional intelligent VMD (i-VMD)</vt:lpstr>
      <vt:lpstr>… and other useful features</vt:lpstr>
      <vt:lpstr>Specifications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2014-02-09T23:21:35Z</dcterms:created>
  <dcterms:modified xsi:type="dcterms:W3CDTF">2015-10-29T08:12:20Z</dcterms:modified>
</cp:coreProperties>
</file>