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7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8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9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  <p:sldMasterId id="2147483650" r:id="rId2"/>
    <p:sldMasterId id="2147483652" r:id="rId3"/>
    <p:sldMasterId id="2147483687" r:id="rId4"/>
    <p:sldMasterId id="2147483699" r:id="rId5"/>
    <p:sldMasterId id="2147483975" r:id="rId6"/>
    <p:sldMasterId id="2147484125" r:id="rId7"/>
    <p:sldMasterId id="2147484150" r:id="rId8"/>
    <p:sldMasterId id="2147484153" r:id="rId9"/>
    <p:sldMasterId id="2147484178" r:id="rId10"/>
  </p:sldMasterIdLst>
  <p:notesMasterIdLst>
    <p:notesMasterId r:id="rId22"/>
  </p:notesMasterIdLst>
  <p:handoutMasterIdLst>
    <p:handoutMasterId r:id="rId23"/>
  </p:handoutMasterIdLst>
  <p:sldIdLst>
    <p:sldId id="1276" r:id="rId11"/>
    <p:sldId id="1256" r:id="rId12"/>
    <p:sldId id="1266" r:id="rId13"/>
    <p:sldId id="1294" r:id="rId14"/>
    <p:sldId id="1295" r:id="rId15"/>
    <p:sldId id="1297" r:id="rId16"/>
    <p:sldId id="1296" r:id="rId17"/>
    <p:sldId id="1292" r:id="rId18"/>
    <p:sldId id="1293" r:id="rId19"/>
    <p:sldId id="1299" r:id="rId20"/>
    <p:sldId id="1268" r:id="rId21"/>
  </p:sldIdLst>
  <p:sldSz cx="9144000" cy="5143500" type="screen16x9"/>
  <p:notesSz cx="6807200" cy="9939338"/>
  <p:custDataLst>
    <p:tags r:id="rId24"/>
  </p:custDataLst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HGPｺﾞｼｯｸE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HGPｺﾞｼｯｸE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HGPｺﾞｼｯｸE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HGPｺﾞｼｯｸE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HGPｺﾞｼｯｸE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HGPｺﾞｼｯｸE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HGPｺﾞｼｯｸE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HGPｺﾞｼｯｸE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HGPｺﾞｼｯｸE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DFF5"/>
    <a:srgbClr val="006600"/>
    <a:srgbClr val="FFFFFF"/>
    <a:srgbClr val="0000FF"/>
    <a:srgbClr val="FF0066"/>
    <a:srgbClr val="FF9900"/>
    <a:srgbClr val="008000"/>
    <a:srgbClr val="FF9933"/>
    <a:srgbClr val="FFE4A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99" autoAdjust="0"/>
    <p:restoredTop sz="83733" autoAdjust="0"/>
  </p:normalViewPr>
  <p:slideViewPr>
    <p:cSldViewPr snapToGrid="0" snapToObjects="1">
      <p:cViewPr varScale="1">
        <p:scale>
          <a:sx n="122" d="100"/>
          <a:sy n="122" d="100"/>
        </p:scale>
        <p:origin x="-948" y="-90"/>
      </p:cViewPr>
      <p:guideLst>
        <p:guide orient="horz" pos="294"/>
        <p:guide orient="horz" pos="1618"/>
        <p:guide orient="horz" pos="3239"/>
        <p:guide pos="2883"/>
        <p:guide pos="1311"/>
        <p:guide pos="90"/>
        <p:guide pos="5692"/>
        <p:guide pos="4413"/>
        <p:guide pos="288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 snapToObjects="1">
      <p:cViewPr varScale="1">
        <p:scale>
          <a:sx n="76" d="100"/>
          <a:sy n="76" d="100"/>
        </p:scale>
        <p:origin x="-3288" y="-108"/>
      </p:cViewPr>
      <p:guideLst>
        <p:guide orient="horz" pos="3130"/>
        <p:guide pos="214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tags" Target="tags/tag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533" cy="49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l" defTabSz="913792">
              <a:defRPr sz="12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198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146" y="1"/>
            <a:ext cx="2949532" cy="49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 defTabSz="913792">
              <a:defRPr sz="12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198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1369"/>
            <a:ext cx="2949533" cy="49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l" defTabSz="913792">
              <a:defRPr sz="12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198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146" y="9441369"/>
            <a:ext cx="2949532" cy="49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 defTabSz="913792">
              <a:defRPr sz="12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E1CE3482-4769-4D04-80A4-5321F99B6E8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24846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533" cy="49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8" tIns="46089" rIns="92178" bIns="46089" numCol="1" anchor="t" anchorCtr="0" compatLnSpc="1">
            <a:prstTxWarp prst="textNoShape">
              <a:avLst/>
            </a:prstTxWarp>
          </a:bodyPr>
          <a:lstStyle>
            <a:lvl1pPr algn="l" defTabSz="922991">
              <a:defRPr sz="12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146" y="1"/>
            <a:ext cx="2949532" cy="49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8" tIns="46089" rIns="92178" bIns="46089" numCol="1" anchor="t" anchorCtr="0" compatLnSpc="1">
            <a:prstTxWarp prst="textNoShape">
              <a:avLst/>
            </a:prstTxWarp>
          </a:bodyPr>
          <a:lstStyle>
            <a:lvl1pPr algn="r" defTabSz="922991">
              <a:defRPr sz="12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80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29400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60" y="4720685"/>
            <a:ext cx="5447280" cy="447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8" tIns="46089" rIns="92178" bIns="46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1369"/>
            <a:ext cx="2949533" cy="49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8" tIns="46089" rIns="92178" bIns="46089" numCol="1" anchor="b" anchorCtr="0" compatLnSpc="1">
            <a:prstTxWarp prst="textNoShape">
              <a:avLst/>
            </a:prstTxWarp>
          </a:bodyPr>
          <a:lstStyle>
            <a:lvl1pPr algn="l" defTabSz="922991">
              <a:defRPr sz="12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146" y="9441369"/>
            <a:ext cx="2949532" cy="49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8" tIns="46089" rIns="92178" bIns="46089" numCol="1" anchor="b" anchorCtr="0" compatLnSpc="1">
            <a:prstTxWarp prst="textNoShape">
              <a:avLst/>
            </a:prstTxWarp>
          </a:bodyPr>
          <a:lstStyle>
            <a:lvl1pPr algn="r" defTabSz="922991">
              <a:defRPr sz="12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8E3200A-AD79-4BB1-BAB0-2A7AA18CB5F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54193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3" y="746125"/>
            <a:ext cx="6621462" cy="3725863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481" y="4720685"/>
            <a:ext cx="5444239" cy="4472471"/>
          </a:xfrm>
          <a:noFill/>
        </p:spPr>
        <p:txBody>
          <a:bodyPr/>
          <a:lstStyle/>
          <a:p>
            <a:pPr eaLnBrk="1" hangingPunct="1"/>
            <a:endParaRPr lang="ja-JP" altLang="ja-JP" dirty="0" smtClean="0">
              <a:latin typeface="Arial" pitchFamily="34" charset="0"/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As first</a:t>
            </a:r>
            <a:r>
              <a:rPr kumimoji="1" lang="en-US" altLang="ja-JP" baseline="0" dirty="0" smtClean="0"/>
              <a:t> introduction of 4K cameras, we will launch 2 new 360 degree cameras; </a:t>
            </a:r>
          </a:p>
          <a:p>
            <a:r>
              <a:rPr kumimoji="1" lang="en-US" altLang="ja-JP" baseline="0" dirty="0" smtClean="0"/>
              <a:t>One is WV-SFV481, outdoor vandal model, and the other is SFN480, indoor dome model.</a:t>
            </a:r>
          </a:p>
          <a:p>
            <a:r>
              <a:rPr kumimoji="1" lang="en-US" altLang="ja-JP" baseline="0" dirty="0" smtClean="0"/>
              <a:t>The 3 major points are </a:t>
            </a:r>
          </a:p>
          <a:p>
            <a:pPr marL="229182" indent="-229182">
              <a:buAutoNum type="arabicParenR"/>
            </a:pPr>
            <a:r>
              <a:rPr lang="en-US" altLang="ja-JP" dirty="0" smtClean="0">
                <a:solidFill>
                  <a:prstClr val="black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Resolution 9M pixel as 360 degree camera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Sensitivity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Intelligent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49B83B-CE60-4CAF-804C-DE81A2F665A9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0251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As first</a:t>
            </a:r>
            <a:r>
              <a:rPr kumimoji="1" lang="en-US" altLang="ja-JP" baseline="0" dirty="0" smtClean="0"/>
              <a:t> introduction of 4K cameras, we will launch 2 new 360 degree cameras; </a:t>
            </a:r>
          </a:p>
          <a:p>
            <a:r>
              <a:rPr kumimoji="1" lang="en-US" altLang="ja-JP" baseline="0" dirty="0" smtClean="0"/>
              <a:t>One is WV-SFV481, outdoor vandal model, and the other is SFN480, indoor dome model.</a:t>
            </a:r>
          </a:p>
          <a:p>
            <a:r>
              <a:rPr kumimoji="1" lang="en-US" altLang="ja-JP" baseline="0" dirty="0" smtClean="0"/>
              <a:t>The 3 major points are </a:t>
            </a:r>
          </a:p>
          <a:p>
            <a:pPr marL="229182" indent="-229182">
              <a:buAutoNum type="arabicParenR"/>
            </a:pPr>
            <a:r>
              <a:rPr lang="en-US" altLang="ja-JP" dirty="0" smtClean="0">
                <a:solidFill>
                  <a:prstClr val="black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Resolution 9M pixel as 360 degree camera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Sensitivity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Intelligent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49B83B-CE60-4CAF-804C-DE81A2F665A9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0251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As first</a:t>
            </a:r>
            <a:r>
              <a:rPr kumimoji="1" lang="en-US" altLang="ja-JP" baseline="0" dirty="0" smtClean="0"/>
              <a:t> introduction of 4K cameras, we will launch 2 new 360 degree cameras; </a:t>
            </a:r>
          </a:p>
          <a:p>
            <a:r>
              <a:rPr kumimoji="1" lang="en-US" altLang="ja-JP" baseline="0" dirty="0" smtClean="0"/>
              <a:t>One is WV-SFV481, outdoor vandal model, and the other is SFN480, indoor dome model.</a:t>
            </a:r>
          </a:p>
          <a:p>
            <a:r>
              <a:rPr kumimoji="1" lang="en-US" altLang="ja-JP" baseline="0" dirty="0" smtClean="0"/>
              <a:t>The 3 major points are </a:t>
            </a:r>
          </a:p>
          <a:p>
            <a:pPr marL="229182" indent="-229182">
              <a:buAutoNum type="arabicParenR"/>
            </a:pPr>
            <a:r>
              <a:rPr lang="en-US" altLang="ja-JP" dirty="0" smtClean="0">
                <a:solidFill>
                  <a:prstClr val="black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Resolution 9M pixel as 360 degree camera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Sensitivity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Intelligent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49B83B-CE60-4CAF-804C-DE81A2F665A9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0251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As first</a:t>
            </a:r>
            <a:r>
              <a:rPr kumimoji="1" lang="en-US" altLang="ja-JP" baseline="0" dirty="0" smtClean="0"/>
              <a:t> introduction of 4K cameras, we will launch 2 new 360 degree cameras; </a:t>
            </a:r>
          </a:p>
          <a:p>
            <a:r>
              <a:rPr kumimoji="1" lang="en-US" altLang="ja-JP" baseline="0" dirty="0" smtClean="0"/>
              <a:t>One is WV-SFV481, outdoor vandal model, and the other is SFN480, indoor dome model.</a:t>
            </a:r>
          </a:p>
          <a:p>
            <a:r>
              <a:rPr kumimoji="1" lang="en-US" altLang="ja-JP" baseline="0" dirty="0" smtClean="0"/>
              <a:t>The 3 major points are </a:t>
            </a:r>
          </a:p>
          <a:p>
            <a:pPr marL="229182" indent="-229182">
              <a:buAutoNum type="arabicParenR"/>
            </a:pPr>
            <a:r>
              <a:rPr lang="en-US" altLang="ja-JP" dirty="0" smtClean="0">
                <a:solidFill>
                  <a:prstClr val="black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Resolution 9M pixel as 360 degree camera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Sensitivity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Intelligent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49B83B-CE60-4CAF-804C-DE81A2F665A9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0251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As first</a:t>
            </a:r>
            <a:r>
              <a:rPr kumimoji="1" lang="en-US" altLang="ja-JP" baseline="0" dirty="0" smtClean="0"/>
              <a:t> introduction of 4K cameras, we will launch 2 new 360 degree cameras; </a:t>
            </a:r>
          </a:p>
          <a:p>
            <a:r>
              <a:rPr kumimoji="1" lang="en-US" altLang="ja-JP" baseline="0" dirty="0" smtClean="0"/>
              <a:t>One is WV-SFV481, outdoor vandal model, and the other is SFN480, indoor dome model.</a:t>
            </a:r>
          </a:p>
          <a:p>
            <a:r>
              <a:rPr kumimoji="1" lang="en-US" altLang="ja-JP" baseline="0" dirty="0" smtClean="0"/>
              <a:t>The 3 major points are </a:t>
            </a:r>
          </a:p>
          <a:p>
            <a:pPr marL="229182" indent="-229182">
              <a:buAutoNum type="arabicParenR"/>
            </a:pPr>
            <a:r>
              <a:rPr lang="en-US" altLang="ja-JP" dirty="0" smtClean="0">
                <a:solidFill>
                  <a:prstClr val="black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Resolution 9M pixel as 360 degree camera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Sensitivity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Intelligent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49B83B-CE60-4CAF-804C-DE81A2F665A9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0251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49B83B-CE60-4CAF-804C-DE81A2F665A9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0251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As first</a:t>
            </a:r>
            <a:r>
              <a:rPr kumimoji="1" lang="en-US" altLang="ja-JP" baseline="0" dirty="0" smtClean="0"/>
              <a:t> introduction of 4K cameras, we will launch 2 new 360 degree cameras; </a:t>
            </a:r>
          </a:p>
          <a:p>
            <a:r>
              <a:rPr kumimoji="1" lang="en-US" altLang="ja-JP" baseline="0" dirty="0" smtClean="0"/>
              <a:t>One is WV-SFV481, outdoor vandal model, and the other is SFN480, indoor dome model.</a:t>
            </a:r>
          </a:p>
          <a:p>
            <a:r>
              <a:rPr kumimoji="1" lang="en-US" altLang="ja-JP" baseline="0" dirty="0" smtClean="0"/>
              <a:t>The 3 major points are </a:t>
            </a:r>
          </a:p>
          <a:p>
            <a:pPr marL="229182" indent="-229182">
              <a:buAutoNum type="arabicParenR"/>
            </a:pPr>
            <a:r>
              <a:rPr lang="en-US" altLang="ja-JP" dirty="0" smtClean="0">
                <a:solidFill>
                  <a:prstClr val="black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Resolution 9M pixel as 360 degree camera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High Sensitivity</a:t>
            </a:r>
          </a:p>
          <a:p>
            <a:pPr marL="229182" indent="-229182" defTabSz="916729">
              <a:buFontTx/>
              <a:buAutoNum type="arabicParenR"/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ULTRA Intelligent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49B83B-CE60-4CAF-804C-DE81A2F665A9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0251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49B83B-CE60-4CAF-804C-DE81A2F665A9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0251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49B83B-CE60-4CAF-804C-DE81A2F665A9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0251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49B83B-CE60-4CAF-804C-DE81A2F665A9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0251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5E8FB-F6DD-408D-84E9-2151B9C564C6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01428-9BCF-43C9-A814-6A86E2F5B62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22669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7D9E-8C7E-4C02-94F0-0B592071910B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56AA4-56DA-44B3-834B-E8A731C134A3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40800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l Us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D8CD4-BB20-4DB8-B3A4-4B3F25203C5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153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C9737-4E08-42A5-8B39-18C5A21FD568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68465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C1CD8-989F-4DE5-A4CC-A3F1B624D2D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64397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0" y="-21431"/>
            <a:ext cx="9144000" cy="486966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77648-CA04-443F-9A87-F004DD2F6CE3}" type="datetime1">
              <a:rPr lang="ja-JP" altLang="en-US"/>
              <a:pPr>
                <a:defRPr/>
              </a:pPr>
              <a:t>2016/2/29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38048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defRPr/>
            </a:pPr>
            <a:fld id="{6EFA248E-F280-4C6E-AA5A-A7441C4DD63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21797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945E7-AD0C-48C7-B019-6DE6FF244166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58930-8733-4ECC-BD57-3CC524C8437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36643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C1CD8-989F-4DE5-A4CC-A3F1B624D2D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64397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C9737-4E08-42A5-8B39-18C5A21FD568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68465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l Us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D8CD4-BB20-4DB8-B3A4-4B3F25203C5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1536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33827-611E-4382-9B22-00BF6F075EFD}" type="datetime1">
              <a:rPr lang="ja-JP" altLang="en-US"/>
              <a:pPr>
                <a:defRPr/>
              </a:pPr>
              <a:t>2016/2/29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38048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defRPr/>
            </a:pPr>
            <a:fld id="{A6E0E7E4-FBC2-48A7-8C75-787729950075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60849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B8FD4-4881-45B5-9190-D6111515022E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78B4B-FCD3-4371-AD1C-B96D6301ADD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369439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44E91-BA8C-4BE1-9730-03DA12698237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7449B-E958-4658-9AED-EEC6718A438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55942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1360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C1CD8-989F-4DE5-A4CC-A3F1B624D2D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643974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l Us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D8CD4-BB20-4DB8-B3A4-4B3F25203C5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1536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D62B5-C0F0-4FCE-8349-A4FA765E5BA2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ACBA6-2DF6-4C24-AF02-3467EE86D7C8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08951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014B7-4EC4-4A94-AA11-23850B70F4A4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1CE11-114C-4B8C-9023-6A015C7C2B5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081429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28575" y="-16669"/>
            <a:ext cx="9172575" cy="4822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8B9D5-D533-4525-88E2-CA2890D52149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E6CC3-EA85-4A29-AB2C-5809345DB4ED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724943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9798A-B966-4802-94D2-314925D662FC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65376-C44D-4045-9A3E-4C5FED503EFE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24200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l Us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D8CD4-BB20-4DB8-B3A4-4B3F25203C5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1536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8113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AF9803-251A-4C43-9EF2-79886AE9C037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11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00158-8151-4CA2-B3CF-B8710B436402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091A5-C822-44B8-A334-37AA90B5F30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011840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8113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7A1F58-BF62-42BD-B4CA-E32D4D90C295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671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8113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DD93600-4B77-4D82-B1D5-050DAA6F59FB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3299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8113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D8AD77-56F7-41F0-9D28-DDA6E14C7A0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6424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8113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9F84FE-0F88-4438-AC53-B909505957AB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5888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8113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F62D72-26DD-420C-8AE2-F63D65584D2B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3040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8113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EF0EECA-EC9B-4647-80E2-0238EECD41B3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4137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8113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9C84F4-C019-44DE-A966-F901274A05C5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5847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8113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5ABC5B-9636-4AC7-959C-9DF11B5B7C29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279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8113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DD92BE-98DC-4ED0-9EF6-85419A1D692A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3014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-17860"/>
            <a:ext cx="2286000" cy="461248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0" y="-17860"/>
            <a:ext cx="6705600" cy="461248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8113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BA7C74-288D-4CAF-B6D6-60FFFC84E6C3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127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213E5-07A1-443D-8925-0604CB15F5DF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F1FB9-1CC9-44DE-BCBE-626A8E5BDC6F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60398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l Us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D8CD4-BB20-4DB8-B3A4-4B3F25203C5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1536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0" y="-21431"/>
            <a:ext cx="9144000" cy="486966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C7471-95B4-49DE-BEB4-B56CC2101B68}" type="datetime1">
              <a:rPr lang="ja-JP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2016/2/29</a:t>
            </a:fld>
            <a:endParaRPr lang="ja-JP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38048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defRPr/>
            </a:pPr>
            <a:fld id="{B834E73F-924D-4C76-BABF-5FFF83B69AD8}" type="slidenum">
              <a:rPr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539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9AFBF-E598-4AD7-9EE9-7EE661AFA850}" type="datetime1">
              <a:rPr lang="ja-JP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2016/2/29</a:t>
            </a:fld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3078A-2DFB-4C67-89A5-FA6574DC227F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162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2016/2/29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26826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2016/2/29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23185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l Us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D8CD4-BB20-4DB8-B3A4-4B3F25203C5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1536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0" y="-21431"/>
            <a:ext cx="9144000" cy="486966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77648-CA04-443F-9A87-F004DD2F6CE3}" type="datetime1">
              <a:rPr lang="ja-JP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2016/2/29</a:t>
            </a:fld>
            <a:endParaRPr lang="ja-JP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30176" y="58341"/>
            <a:ext cx="479425" cy="38048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defRPr/>
            </a:pPr>
            <a:fld id="{6EFA248E-F280-4C6E-AA5A-A7441C4DD632}" type="slidenum">
              <a:rPr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7284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9AFBF-E598-4AD7-9EE9-7EE661AFA850}" type="datetime1">
              <a:rPr lang="ja-JP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2016/2/29</a:t>
            </a:fld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3078A-2DFB-4C67-89A5-FA6574DC227F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1628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D62B5-C0F0-4FCE-8349-A4FA765E5BA2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ACBA6-2DF6-4C24-AF02-3467EE86D7C8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0079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014B7-4EC4-4A94-AA11-23850B70F4A4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1CE11-114C-4B8C-9023-6A015C7C2B5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5960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2016/2/29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26826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28575" y="-16669"/>
            <a:ext cx="9172575" cy="4822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8B9D5-D533-4525-88E2-CA2890D52149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E6CC3-EA85-4A29-AB2C-5809345DB4ED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6824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9798A-B966-4802-94D2-314925D662FC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65376-C44D-4045-9A3E-4C5FED503EFE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23762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C1CD8-989F-4DE5-A4CC-A3F1B624D2D4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962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l Us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D8CD4-BB20-4DB8-B3A4-4B3F25203C5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15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9AFBF-E598-4AD7-9EE9-7EE661AFA850}" type="datetime1">
              <a:rPr lang="ja-JP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2016/2/29</a:t>
            </a:fld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3078A-2DFB-4C67-89A5-FA6574DC227F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706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3BE0D-1EB3-42FF-BBCD-D16F0A2DE948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30176" y="30957"/>
            <a:ext cx="479425" cy="38048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defRPr/>
            </a:pPr>
            <a:fld id="{9FDDF73D-91B0-40ED-9FFD-CE6394BBE504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70113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5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586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6EB51AE2-1589-43A9-9B64-B5C800DE55DD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1586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586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B4161C5E-A302-4C5E-AA37-A892001F1F6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/>
          <p:cNvSpPr>
            <a:spLocks noChangeArrowheads="1"/>
          </p:cNvSpPr>
          <p:nvPr userDrawn="1"/>
        </p:nvSpPr>
        <p:spPr bwMode="auto">
          <a:xfrm>
            <a:off x="0" y="-17859"/>
            <a:ext cx="9144000" cy="483395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50000">
                <a:srgbClr val="3333FF">
                  <a:alpha val="78000"/>
                </a:srgb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6149" name="Picture 9" descr="i-PRO_smartHD_logo_4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32" y="240506"/>
            <a:ext cx="8747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28575" y="-16669"/>
            <a:ext cx="9172575" cy="482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530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rgbClr val="000000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BCE4B175-4CC6-407D-AF40-8DD5B5EBE57C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15308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0182" y="40485"/>
            <a:ext cx="479425" cy="442035"/>
          </a:xfrm>
          <a:prstGeom prst="rect">
            <a:avLst/>
          </a:prstGeom>
          <a:noFill/>
          <a:ln w="19050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>
              <a:lnSpc>
                <a:spcPct val="120000"/>
              </a:lnSpc>
              <a:defRPr lang="en-US" altLang="ja-JP" sz="2000">
                <a:solidFill>
                  <a:srgbClr val="FFFFFF"/>
                </a:solidFill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381B00A8-B2C8-4B7A-A4B3-331AE644D4A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657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/>
          <p:cNvSpPr>
            <a:spLocks noChangeArrowheads="1"/>
          </p:cNvSpPr>
          <p:nvPr userDrawn="1"/>
        </p:nvSpPr>
        <p:spPr bwMode="auto">
          <a:xfrm>
            <a:off x="0" y="-17860"/>
            <a:ext cx="9144000" cy="483395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50000">
                <a:srgbClr val="3333FF">
                  <a:alpha val="78000"/>
                </a:srgb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 dirty="0"/>
          </a:p>
        </p:txBody>
      </p:sp>
      <p:pic>
        <p:nvPicPr>
          <p:cNvPr id="2053" name="Picture 9" descr="i-PRO_smartHD_logo_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6" y="240506"/>
            <a:ext cx="8747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28575" y="-16669"/>
            <a:ext cx="9172575" cy="482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530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78E796B3-76FF-4DD6-91DC-98493EE5EB54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15308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0176" y="40482"/>
            <a:ext cx="479425" cy="442035"/>
          </a:xfrm>
          <a:prstGeom prst="rect">
            <a:avLst/>
          </a:prstGeom>
          <a:noFill/>
          <a:ln w="19050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>
              <a:lnSpc>
                <a:spcPct val="120000"/>
              </a:lnSpc>
              <a:defRPr lang="en-US" altLang="ja-JP" sz="2000">
                <a:solidFill>
                  <a:schemeClr val="bg1"/>
                </a:solidFill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9D7836EC-8D3A-4E9E-9F5C-95376367DEAB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73" r:id="rId2"/>
    <p:sldLayoutId id="2147484174" r:id="rId3"/>
    <p:sldLayoutId id="2147484175" r:id="rId4"/>
    <p:sldLayoutId id="214748418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0" y="-17860"/>
            <a:ext cx="9144000" cy="483395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50000">
                <a:srgbClr val="3333FF">
                  <a:alpha val="78000"/>
                </a:srgb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077" name="Picture 9" descr="i-PRO_smartHD_logo_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6" y="240506"/>
            <a:ext cx="8747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21431"/>
            <a:ext cx="9144000" cy="48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635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BA14B482-BBEF-4993-9F37-276F28C68DCD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1635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635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0176" y="30957"/>
            <a:ext cx="479425" cy="442035"/>
          </a:xfrm>
          <a:prstGeom prst="rect">
            <a:avLst/>
          </a:prstGeom>
          <a:noFill/>
          <a:ln w="19050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>
              <a:lnSpc>
                <a:spcPct val="120000"/>
              </a:lnSpc>
              <a:defRPr lang="en-US" altLang="ja-JP" sz="2000">
                <a:solidFill>
                  <a:schemeClr val="bg1"/>
                </a:solidFill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49C2A07-3156-47DB-91E6-A102146C3EC7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9" name="AutoShape 13"/>
          <p:cNvSpPr>
            <a:spLocks noChangeArrowheads="1"/>
          </p:cNvSpPr>
          <p:nvPr userDrawn="1"/>
        </p:nvSpPr>
        <p:spPr bwMode="auto">
          <a:xfrm>
            <a:off x="6135330" y="4893469"/>
            <a:ext cx="2940409" cy="188119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altLang="ja-JP" sz="1600" b="1" dirty="0" smtClean="0">
                <a:solidFill>
                  <a:srgbClr val="FF0000"/>
                </a:solidFill>
                <a:effectLst/>
              </a:rPr>
              <a:t>Panasonic</a:t>
            </a:r>
            <a:r>
              <a:rPr lang="ja-JP" altLang="en-US" sz="1600" b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  <a:effectLst/>
              </a:rPr>
              <a:t>Internal </a:t>
            </a:r>
            <a:r>
              <a:rPr lang="en-US" altLang="ja-JP" sz="1600" b="1" dirty="0">
                <a:solidFill>
                  <a:srgbClr val="FF0000"/>
                </a:solidFill>
                <a:effectLst/>
              </a:rPr>
              <a:t>use only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3" r:id="rId2"/>
    <p:sldLayoutId id="2147484162" r:id="rId3"/>
    <p:sldLayoutId id="2147484165" r:id="rId4"/>
    <p:sldLayoutId id="2147484166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-17860"/>
            <a:ext cx="9144000" cy="483395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50000">
                <a:srgbClr val="3333FF">
                  <a:alpha val="78000"/>
                </a:srgb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 dirty="0"/>
          </a:p>
        </p:txBody>
      </p:sp>
      <p:pic>
        <p:nvPicPr>
          <p:cNvPr id="4101" name="Picture 9" descr="i-PRO_smartHD_logo_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6" y="240506"/>
            <a:ext cx="8747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FE826C5-992F-420B-B9BF-84D0C99E5D5F}" type="datetime1">
              <a:rPr lang="ja-JP" altLang="en-US"/>
              <a:pPr>
                <a:defRPr/>
              </a:pPr>
              <a:t>2016/2/29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30176" y="58341"/>
            <a:ext cx="479425" cy="442035"/>
          </a:xfrm>
          <a:prstGeom prst="rect">
            <a:avLst/>
          </a:prstGeom>
          <a:noFill/>
          <a:ln w="19050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>
              <a:lnSpc>
                <a:spcPct val="120000"/>
              </a:lnSpc>
              <a:defRPr lang="ja-JP" altLang="en-US" sz="2000">
                <a:solidFill>
                  <a:schemeClr val="bg1"/>
                </a:solidFill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B385CD55-B8E1-4E94-B20E-26DC44E9AC9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410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0" y="-17860"/>
            <a:ext cx="9144000" cy="48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" name="AutoShape 13"/>
          <p:cNvSpPr>
            <a:spLocks noChangeArrowheads="1"/>
          </p:cNvSpPr>
          <p:nvPr userDrawn="1"/>
        </p:nvSpPr>
        <p:spPr bwMode="auto">
          <a:xfrm>
            <a:off x="5418139" y="4893469"/>
            <a:ext cx="1812925" cy="188119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0000FF"/>
                </a:solidFill>
                <a:effectLst/>
              </a:rPr>
              <a:t>Preliminary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49" r:id="rId3"/>
    <p:sldLayoutId id="2147484159" r:id="rId4"/>
    <p:sldLayoutId id="214748416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8"/>
          <p:cNvSpPr>
            <a:spLocks noChangeArrowheads="1"/>
          </p:cNvSpPr>
          <p:nvPr userDrawn="1"/>
        </p:nvSpPr>
        <p:spPr bwMode="auto">
          <a:xfrm>
            <a:off x="0" y="-17860"/>
            <a:ext cx="9144000" cy="483395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50000">
                <a:srgbClr val="3333FF">
                  <a:alpha val="78000"/>
                </a:srgb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 dirty="0"/>
          </a:p>
        </p:txBody>
      </p:sp>
      <p:pic>
        <p:nvPicPr>
          <p:cNvPr id="5125" name="Picture 9" descr="i-PRO_smartHD_logo_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6" y="240506"/>
            <a:ext cx="8747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0" y="-39291"/>
            <a:ext cx="9144000" cy="50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51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ED40A92-C534-43C8-BD0F-85081E9AB131}" type="datetime1">
              <a:rPr lang="ja-JP" altLang="en-US"/>
              <a:pPr>
                <a:defRPr/>
              </a:pPr>
              <a:t>2016/2/29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30176" y="58341"/>
            <a:ext cx="479425" cy="442035"/>
          </a:xfrm>
          <a:prstGeom prst="rect">
            <a:avLst/>
          </a:prstGeom>
          <a:noFill/>
          <a:ln w="19050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>
              <a:lnSpc>
                <a:spcPct val="120000"/>
              </a:lnSpc>
              <a:defRPr lang="ja-JP" altLang="en-US" sz="2000">
                <a:solidFill>
                  <a:schemeClr val="bg1"/>
                </a:solidFill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E5767A3A-E64C-4A63-879D-8DF454474C7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2" name="AutoShape 13"/>
          <p:cNvSpPr>
            <a:spLocks noChangeArrowheads="1"/>
          </p:cNvSpPr>
          <p:nvPr userDrawn="1"/>
        </p:nvSpPr>
        <p:spPr bwMode="auto">
          <a:xfrm>
            <a:off x="4230689" y="4893469"/>
            <a:ext cx="1812925" cy="188119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0000FF"/>
                </a:solidFill>
                <a:effectLst/>
              </a:rPr>
              <a:t>Tentative</a:t>
            </a:r>
          </a:p>
        </p:txBody>
      </p:sp>
      <p:sp>
        <p:nvSpPr>
          <p:cNvPr id="13" name="AutoShape 13"/>
          <p:cNvSpPr>
            <a:spLocks noChangeArrowheads="1"/>
          </p:cNvSpPr>
          <p:nvPr userDrawn="1"/>
        </p:nvSpPr>
        <p:spPr bwMode="auto">
          <a:xfrm>
            <a:off x="6103938" y="4893469"/>
            <a:ext cx="2971800" cy="188119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effectLst/>
              </a:rPr>
              <a:t>Panasonic</a:t>
            </a:r>
            <a:r>
              <a:rPr lang="ja-JP" altLang="en-US" sz="1600" b="1" dirty="0">
                <a:solidFill>
                  <a:srgbClr val="FF0000"/>
                </a:solidFill>
                <a:effectLst/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  <a:effectLst/>
              </a:rPr>
              <a:t>Internal use only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  <p:sldLayoutId id="2147484112" r:id="rId2"/>
    <p:sldLayoutId id="2147484157" r:id="rId3"/>
    <p:sldLayoutId id="2147484168" r:id="rId4"/>
    <p:sldLayoutId id="214748416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/>
          <p:cNvSpPr>
            <a:spLocks noChangeArrowheads="1"/>
          </p:cNvSpPr>
          <p:nvPr userDrawn="1"/>
        </p:nvSpPr>
        <p:spPr bwMode="auto">
          <a:xfrm>
            <a:off x="0" y="-17860"/>
            <a:ext cx="9144000" cy="483395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50000">
                <a:srgbClr val="3333FF">
                  <a:alpha val="78000"/>
                </a:srgb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6149" name="Picture 9" descr="i-PRO_smartHD_logo_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6" y="240506"/>
            <a:ext cx="8747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28575" y="-16669"/>
            <a:ext cx="9172575" cy="482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530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rgbClr val="000000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BCE4B175-4CC6-407D-AF40-8DD5B5EBE57C}" type="datetime1">
              <a:rPr lang="ja-JP" altLang="en-US"/>
              <a:pPr>
                <a:defRPr/>
              </a:pPr>
              <a:t>2016/2/29</a:t>
            </a:fld>
            <a:endParaRPr lang="en-US" altLang="ja-JP" dirty="0"/>
          </a:p>
        </p:txBody>
      </p:sp>
      <p:sp>
        <p:nvSpPr>
          <p:cNvPr id="15308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0176" y="40482"/>
            <a:ext cx="479425" cy="442035"/>
          </a:xfrm>
          <a:prstGeom prst="rect">
            <a:avLst/>
          </a:prstGeom>
          <a:noFill/>
          <a:ln w="19050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>
              <a:lnSpc>
                <a:spcPct val="120000"/>
              </a:lnSpc>
              <a:defRPr lang="en-US" altLang="ja-JP" sz="2000">
                <a:solidFill>
                  <a:srgbClr val="FFFFFF"/>
                </a:solidFill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381B00A8-B2C8-4B7A-A4B3-331AE644D4A2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76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-17860"/>
            <a:ext cx="9144000" cy="483395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50000">
                <a:srgbClr val="3333FF">
                  <a:alpha val="78000"/>
                </a:srgb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4101" name="Picture 9" descr="i-PRO_smartHD_logo_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6" y="240506"/>
            <a:ext cx="8747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13"/>
          <p:cNvSpPr>
            <a:spLocks noChangeArrowheads="1"/>
          </p:cNvSpPr>
          <p:nvPr userDrawn="1"/>
        </p:nvSpPr>
        <p:spPr bwMode="auto">
          <a:xfrm>
            <a:off x="5418139" y="4893469"/>
            <a:ext cx="1812925" cy="188119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0000FF"/>
                </a:solidFill>
              </a:rPr>
              <a:t>Preliminary</a:t>
            </a:r>
          </a:p>
        </p:txBody>
      </p:sp>
      <p:sp>
        <p:nvSpPr>
          <p:cNvPr id="4103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104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0" y="-17860"/>
            <a:ext cx="9144000" cy="48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 dirty="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HGPｺﾞｼｯｸE" pitchFamily="50" charset="-128"/>
              </a:defRPr>
            </a:lvl1pPr>
          </a:lstStyle>
          <a:p>
            <a:pPr algn="l"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HGPｺﾞｼｯｸE" pitchFamily="50" charset="-128"/>
              </a:defRPr>
            </a:lvl1pPr>
          </a:lstStyle>
          <a:p>
            <a:pPr>
              <a:defRPr/>
            </a:pPr>
            <a:endParaRPr lang="en-US" altLang="ja-JP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30176" y="58341"/>
            <a:ext cx="479425" cy="442035"/>
          </a:xfrm>
          <a:prstGeom prst="rect">
            <a:avLst/>
          </a:prstGeom>
          <a:ln w="19050" algn="ctr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54000" tIns="36000" rIns="54000" bIns="36000">
            <a:sp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fld id="{D9001844-01BF-4372-9D14-BDF0224E04C9}" type="slidenum">
              <a:rPr lang="en-US" altLang="ja-JP">
                <a:solidFill>
                  <a:srgbClr val="FFFFFF"/>
                </a:solidFill>
                <a:effectLst/>
                <a:latin typeface="Arial" charset="0"/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78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  <p:sldLayoutId id="2147484177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-17860"/>
            <a:ext cx="9144000" cy="483395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50000">
                <a:srgbClr val="3333FF">
                  <a:alpha val="78000"/>
                </a:srgb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4101" name="Picture 9" descr="i-PRO_smartHD_logo_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6" y="240506"/>
            <a:ext cx="8747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F6EEAC-30DB-44E1-9A04-D5CF01586571}" type="datetime1">
              <a:rPr lang="ja-JP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2016/2/29</a:t>
            </a:fld>
            <a:endParaRPr lang="ja-JP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30176" y="58341"/>
            <a:ext cx="479425" cy="442035"/>
          </a:xfrm>
          <a:prstGeom prst="rect">
            <a:avLst/>
          </a:prstGeom>
          <a:noFill/>
          <a:ln w="19050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>
              <a:lnSpc>
                <a:spcPct val="120000"/>
              </a:lnSpc>
              <a:defRPr lang="ja-JP" altLang="en-US" sz="2000">
                <a:solidFill>
                  <a:schemeClr val="bg1"/>
                </a:solidFill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3FD0E91-4765-4AEC-AA68-6B2B17F1CCD5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  <p:sp>
        <p:nvSpPr>
          <p:cNvPr id="410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0" y="-17860"/>
            <a:ext cx="9144000" cy="48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" name="AutoShape 13"/>
          <p:cNvSpPr>
            <a:spLocks noChangeArrowheads="1"/>
          </p:cNvSpPr>
          <p:nvPr userDrawn="1"/>
        </p:nvSpPr>
        <p:spPr bwMode="auto">
          <a:xfrm>
            <a:off x="5418139" y="4893469"/>
            <a:ext cx="1812925" cy="188119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0000FF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69455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1" r:id="rId1"/>
    <p:sldLayoutId id="2147484152" r:id="rId2"/>
    <p:sldLayoutId id="2147484160" r:id="rId3"/>
    <p:sldLayoutId id="2147484161" r:id="rId4"/>
    <p:sldLayoutId id="2147484170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-17860"/>
            <a:ext cx="9144000" cy="483395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50000">
                <a:srgbClr val="3333FF">
                  <a:alpha val="78000"/>
                </a:srgb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4101" name="Picture 9" descr="i-PRO_smartHD_logo_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6" y="240506"/>
            <a:ext cx="8747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FE826C5-992F-420B-B9BF-84D0C99E5D5F}" type="datetime1">
              <a:rPr lang="ja-JP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2016/2/29</a:t>
            </a:fld>
            <a:endParaRPr lang="ja-JP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30176" y="58341"/>
            <a:ext cx="479425" cy="442035"/>
          </a:xfrm>
          <a:prstGeom prst="rect">
            <a:avLst/>
          </a:prstGeom>
          <a:noFill/>
          <a:ln w="19050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>
              <a:lnSpc>
                <a:spcPct val="120000"/>
              </a:lnSpc>
              <a:defRPr lang="ja-JP" altLang="en-US" sz="2000">
                <a:solidFill>
                  <a:schemeClr val="bg1"/>
                </a:solidFill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B385CD55-B8E1-4E94-B20E-26DC44E9AC9E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/>
              </a:solidFill>
            </a:endParaRPr>
          </a:p>
        </p:txBody>
      </p:sp>
      <p:sp>
        <p:nvSpPr>
          <p:cNvPr id="410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0" y="-17860"/>
            <a:ext cx="9144000" cy="48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" name="AutoShape 13"/>
          <p:cNvSpPr>
            <a:spLocks noChangeArrowheads="1"/>
          </p:cNvSpPr>
          <p:nvPr userDrawn="1"/>
        </p:nvSpPr>
        <p:spPr bwMode="auto">
          <a:xfrm>
            <a:off x="5418139" y="4893469"/>
            <a:ext cx="1812925" cy="188119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0000FF"/>
                </a:solidFill>
                <a:effectLst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453029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4" r:id="rId1"/>
    <p:sldLayoutId id="214748416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Tahoma" pitchFamily="34" charset="0"/>
          <a:ea typeface="ＭＳ Ｐゴシック" pitchFamily="50" charset="-128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jpe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eg"/><Relationship Id="rId11" Type="http://schemas.openxmlformats.org/officeDocument/2006/relationships/image" Target="../media/image12.png"/><Relationship Id="rId5" Type="http://schemas.openxmlformats.org/officeDocument/2006/relationships/image" Target="../media/image16.png"/><Relationship Id="rId10" Type="http://schemas.openxmlformats.org/officeDocument/2006/relationships/image" Target="../media/image1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microsoft.com/office/2007/relationships/hdphoto" Target="../media/hdphoto3.wdp"/><Relationship Id="rId3" Type="http://schemas.openxmlformats.org/officeDocument/2006/relationships/image" Target="../media/image24.tmp"/><Relationship Id="rId7" Type="http://schemas.openxmlformats.org/officeDocument/2006/relationships/image" Target="../media/image28.png"/><Relationship Id="rId12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11" Type="http://schemas.openxmlformats.org/officeDocument/2006/relationships/image" Target="../media/image30.jpeg"/><Relationship Id="rId5" Type="http://schemas.openxmlformats.org/officeDocument/2006/relationships/image" Target="../media/image26.png"/><Relationship Id="rId10" Type="http://schemas.microsoft.com/office/2007/relationships/hdphoto" Target="../media/hdphoto2.wdp"/><Relationship Id="rId4" Type="http://schemas.openxmlformats.org/officeDocument/2006/relationships/image" Target="../media/image25.wmf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jpeg"/><Relationship Id="rId9" Type="http://schemas.openxmlformats.org/officeDocument/2006/relationships/image" Target="../media/image3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jpeg"/><Relationship Id="rId10" Type="http://schemas.openxmlformats.org/officeDocument/2006/relationships/image" Target="../media/image50.pn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6" name="スライド番号プレースホルダー 1"/>
          <p:cNvSpPr>
            <a:spLocks noGrp="1"/>
          </p:cNvSpPr>
          <p:nvPr>
            <p:ph type="sldNum" sz="quarter" idx="12"/>
          </p:nvPr>
        </p:nvSpPr>
        <p:spPr bwMode="auto">
          <a:noFill/>
        </p:spPr>
        <p:txBody>
          <a:bodyPr vert="horz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5CD2A6F8-8B48-4A0F-ADEB-C52A23797500}" type="slidenum">
              <a:rPr sz="2000" smtClean="0">
                <a:solidFill>
                  <a:srgbClr val="FFFFFF"/>
                </a:solidFill>
                <a:latin typeface="Arial" pitchFamily="34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sz="2000" dirty="0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2088504" y="3296240"/>
            <a:ext cx="499123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000066"/>
                </a:solidFill>
                <a:effectLst/>
                <a:latin typeface="Arial" pitchFamily="34" charset="0"/>
                <a:ea typeface="ＭＳ Ｐゴシック" pitchFamily="50" charset="-128"/>
              </a:rPr>
              <a:t>WV-SFV130/SFV130M/SFV110/SFV110M</a:t>
            </a:r>
          </a:p>
          <a:p>
            <a:r>
              <a:rPr lang="en-US" altLang="ja-JP" sz="2000" b="1" dirty="0" smtClean="0">
                <a:solidFill>
                  <a:srgbClr val="000066"/>
                </a:solidFill>
                <a:effectLst/>
                <a:latin typeface="Arial" pitchFamily="34" charset="0"/>
                <a:ea typeface="ＭＳ Ｐゴシック" pitchFamily="50" charset="-128"/>
              </a:rPr>
              <a:t>WV-SFN130/SFN110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759196" y="1185622"/>
            <a:ext cx="764985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 smtClean="0">
                <a:solidFill>
                  <a:srgbClr val="000066"/>
                </a:solidFill>
                <a:effectLst/>
                <a:latin typeface="Arial" pitchFamily="34" charset="0"/>
              </a:rPr>
              <a:t>Super Dynamic Full HD / HD Compact Dome </a:t>
            </a:r>
            <a:r>
              <a:rPr lang="en-US" altLang="ja-JP" sz="2000" b="1" dirty="0">
                <a:solidFill>
                  <a:srgbClr val="000066"/>
                </a:solidFill>
                <a:effectLst/>
                <a:latin typeface="Arial" pitchFamily="34" charset="0"/>
              </a:rPr>
              <a:t>Network Camera</a:t>
            </a:r>
          </a:p>
        </p:txBody>
      </p:sp>
      <p:pic>
        <p:nvPicPr>
          <p:cNvPr id="15" name="Picture 8" descr="i-PRO_smartHD_logo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63" y="536575"/>
            <a:ext cx="2376487" cy="603250"/>
          </a:xfrm>
          <a:prstGeom prst="rect">
            <a:avLst/>
          </a:prstGeom>
          <a:gradFill rotWithShape="1">
            <a:gsLst>
              <a:gs pos="0">
                <a:srgbClr val="181847"/>
              </a:gs>
              <a:gs pos="100000">
                <a:srgbClr val="3333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23"/>
          <p:cNvGrpSpPr>
            <a:grpSpLocks noChangeAspect="1"/>
          </p:cNvGrpSpPr>
          <p:nvPr/>
        </p:nvGrpSpPr>
        <p:grpSpPr bwMode="auto">
          <a:xfrm>
            <a:off x="6884410" y="4361509"/>
            <a:ext cx="1701800" cy="795337"/>
            <a:chOff x="2789" y="0"/>
            <a:chExt cx="1072" cy="501"/>
          </a:xfrm>
        </p:grpSpPr>
        <p:pic>
          <p:nvPicPr>
            <p:cNvPr id="12" name="Picture 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789" y="0"/>
              <a:ext cx="1072" cy="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FF0000"/>
                      </a:gs>
                      <a:gs pos="100000">
                        <a:schemeClr val="tx1"/>
                      </a:gs>
                    </a:gsLst>
                    <a:lin ang="27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25" descr="Panasonic_RGB_w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5" y="180"/>
              <a:ext cx="881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89910" y="4317059"/>
            <a:ext cx="8785225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912813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defTabSz="912813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defTabSz="912813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defTabSz="912813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defTabSz="912813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30000"/>
              </a:lnSpc>
              <a:spcBef>
                <a:spcPct val="50000"/>
              </a:spcBef>
              <a:buFontTx/>
              <a:buNone/>
            </a:pPr>
            <a:endParaRPr lang="en-US" altLang="ja-JP" sz="1800" dirty="0" smtClean="0">
              <a:solidFill>
                <a:srgbClr val="0041C0"/>
              </a:solidFill>
              <a:effectLst/>
              <a:latin typeface="Tahom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solidFill>
                  <a:srgbClr val="0041C0"/>
                </a:solidFill>
                <a:effectLst/>
                <a:latin typeface="Tahoma" pitchFamily="34" charset="0"/>
              </a:rPr>
              <a:t>Panasonic System Networks Co., Ltd.</a:t>
            </a:r>
          </a:p>
        </p:txBody>
      </p:sp>
      <p:sp>
        <p:nvSpPr>
          <p:cNvPr id="17" name="Rectangle 7"/>
          <p:cNvSpPr txBox="1">
            <a:spLocks noChangeArrowheads="1"/>
          </p:cNvSpPr>
          <p:nvPr/>
        </p:nvSpPr>
        <p:spPr bwMode="auto">
          <a:xfrm>
            <a:off x="1383722" y="4128940"/>
            <a:ext cx="6400800" cy="37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ja-JP" sz="1800" dirty="0" smtClean="0">
                <a:solidFill>
                  <a:srgbClr val="0041C0"/>
                </a:solidFill>
                <a:effectLst/>
                <a:latin typeface="Tahoma" pitchFamily="34" charset="0"/>
                <a:cs typeface="Tahoma" pitchFamily="34" charset="0"/>
              </a:rPr>
              <a:t>Security Systems Business Division</a:t>
            </a:r>
          </a:p>
        </p:txBody>
      </p:sp>
      <p:pic>
        <p:nvPicPr>
          <p:cNvPr id="18" name="Picture 3" descr="C:\Backup_PC\SSDC_kiku\1_開発機種\SFN_SFV13x\写真\カタログ用写真\WV-SFV130\640x480_png\WV-SFV130_D_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171" y="1762382"/>
            <a:ext cx="1449798" cy="1359185"/>
          </a:xfrm>
          <a:prstGeom prst="rect">
            <a:avLst/>
          </a:prstGeom>
          <a:noFill/>
          <a:effectLst>
            <a:outerShdw blurRad="1524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Backup_PC\SSDC_kiku\1_開発機種\SFN_SFV13x\写真\カタログ用写真\WV-SFN130\640x480_png\WV-SFN130_D_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343" y="1762382"/>
            <a:ext cx="1498257" cy="1332044"/>
          </a:xfrm>
          <a:prstGeom prst="rect">
            <a:avLst/>
          </a:prstGeom>
          <a:noFill/>
          <a:effectLst>
            <a:outerShdw blurRad="1524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36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53"/>
          <p:cNvSpPr txBox="1">
            <a:spLocks noChangeAspect="1" noChangeArrowheads="1"/>
          </p:cNvSpPr>
          <p:nvPr/>
        </p:nvSpPr>
        <p:spPr bwMode="auto">
          <a:xfrm>
            <a:off x="130175" y="43009"/>
            <a:ext cx="435509" cy="374581"/>
          </a:xfrm>
          <a:prstGeom prst="rect">
            <a:avLst/>
          </a:prstGeom>
          <a:noFill/>
          <a:ln w="19050" algn="ctr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06D18C-CD67-47B8-ACDE-D75217F0E5B3}" type="slidenum">
              <a:rPr kumimoji="1" lang="en-US" altLang="ja-JP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</a:rPr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en-US" altLang="ja-JP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b="1" dirty="0">
                <a:latin typeface="Tahoma" pitchFamily="34" charset="0"/>
                <a:cs typeface="Tahoma" pitchFamily="34" charset="0"/>
              </a:rPr>
              <a:t>Optional accessories</a:t>
            </a:r>
            <a:endParaRPr kumimoji="1" lang="ja-JP" altLang="en-US" sz="2400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732720"/>
              </p:ext>
            </p:extLst>
          </p:nvPr>
        </p:nvGraphicFramePr>
        <p:xfrm>
          <a:off x="973255" y="1029360"/>
          <a:ext cx="4666132" cy="16728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3983"/>
                <a:gridCol w="3292149"/>
              </a:tblGrid>
              <a:tr h="3887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31" marR="91431" marT="34296" marB="342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Smoke Dome Cover WV-CW6SA</a:t>
                      </a:r>
                      <a:endParaRPr kumimoji="1" lang="ja-JP" altLang="en-US" sz="1100" b="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31" marR="91431" marT="34296" marB="34296" anchor="ctr"/>
                </a:tc>
              </a:tr>
              <a:tr h="7354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Dome cover</a:t>
                      </a:r>
                      <a:endParaRPr kumimoji="1" lang="ja-JP" altLang="en-US" sz="1100" b="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31" marR="91431" marT="34296" marB="34296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31" marR="91431" marT="34296" marB="3429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Compatibility</a:t>
                      </a:r>
                      <a:endParaRPr kumimoji="1" lang="ja-JP" altLang="en-US" sz="1100" b="0" dirty="0" smtClean="0"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31" marR="91431" marT="34296" marB="34296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WV-SFV130M/SFV130/SFV110M/SFV110</a:t>
                      </a:r>
                    </a:p>
                    <a:p>
                      <a:r>
                        <a:rPr kumimoji="1" lang="en-US" altLang="ja-JP" sz="1100" b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WV-SFN130/SFN110</a:t>
                      </a:r>
                      <a:endParaRPr kumimoji="1" lang="ja-JP" altLang="en-US" sz="1100" b="0" dirty="0"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31" marR="91431" marT="34296" marB="34296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1" name="テキスト ボックス 184"/>
          <p:cNvSpPr txBox="1">
            <a:spLocks noChangeArrowheads="1"/>
          </p:cNvSpPr>
          <p:nvPr/>
        </p:nvSpPr>
        <p:spPr bwMode="auto">
          <a:xfrm>
            <a:off x="246491" y="666616"/>
            <a:ext cx="14109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effectLst/>
                <a:latin typeface="Tahoma" pitchFamily="34" charset="0"/>
                <a:ea typeface="HGPｺﾞｼｯｸE" pitchFamily="50" charset="-128"/>
              </a:rPr>
              <a:t>Dome cover</a:t>
            </a:r>
            <a:endParaRPr lang="ja-JP" altLang="en-US" sz="1600" b="1" dirty="0">
              <a:effectLst/>
              <a:latin typeface="Tahoma" pitchFamily="34" charset="0"/>
              <a:ea typeface="HGPｺﾞｼｯｸE" pitchFamily="50" charset="-128"/>
            </a:endParaRPr>
          </a:p>
        </p:txBody>
      </p:sp>
      <p:pic>
        <p:nvPicPr>
          <p:cNvPr id="2050" name="Picture 2" descr="Y:\40-職能\セキュリティ\セキュリティ・サウンド広報宣伝\(20) Accessory\WV-CW6SA\CW6S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501" y="1442048"/>
            <a:ext cx="10763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49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731029"/>
              </p:ext>
            </p:extLst>
          </p:nvPr>
        </p:nvGraphicFramePr>
        <p:xfrm>
          <a:off x="205892" y="539199"/>
          <a:ext cx="8746824" cy="446426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90824"/>
                <a:gridCol w="1764000"/>
                <a:gridCol w="1764000"/>
                <a:gridCol w="1764000"/>
                <a:gridCol w="1764000"/>
              </a:tblGrid>
              <a:tr h="28436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ahoma" pitchFamily="34" charset="0"/>
                      </a:endParaRPr>
                    </a:p>
                  </a:txBody>
                  <a:tcPr marL="91458" marR="91458" marT="45705" marB="45705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WV-SFV130(M)</a:t>
                      </a:r>
                      <a:endParaRPr kumimoji="1" lang="ja-JP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HGPｺﾞｼｯｸE" pitchFamily="50" charset="-128"/>
                        <a:cs typeface="Tahoma" pitchFamily="34" charset="0"/>
                      </a:endParaRPr>
                    </a:p>
                  </a:txBody>
                  <a:tcPr marL="91458" marR="91458" marT="45705" marB="4570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WV-SFV110(M)</a:t>
                      </a:r>
                      <a:endParaRPr kumimoji="1" lang="ja-JP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ahoma" pitchFamily="34" charset="0"/>
                      </a:endParaRPr>
                    </a:p>
                  </a:txBody>
                  <a:tcPr marL="91458" marR="91458" marT="45705" marB="4570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  <a:cs typeface="Tahoma" pitchFamily="34" charset="0"/>
                        </a:rPr>
                        <a:t>WV-SFN130</a:t>
                      </a:r>
                      <a:endParaRPr kumimoji="1" lang="ja-JP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ahoma" pitchFamily="34" charset="0"/>
                      </a:endParaRPr>
                    </a:p>
                  </a:txBody>
                  <a:tcPr marL="91458" marR="91458" marT="45705" marB="4570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  <a:cs typeface="Tahoma" pitchFamily="34" charset="0"/>
                        </a:rPr>
                        <a:t>WV-SFN110</a:t>
                      </a:r>
                      <a:endParaRPr kumimoji="1" lang="ja-JP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ahoma" pitchFamily="34" charset="0"/>
                      </a:endParaRPr>
                    </a:p>
                  </a:txBody>
                  <a:tcPr marL="91458" marR="91458" marT="45705" marB="45705" anchor="ctr" horzOverflow="overflow"/>
                </a:tc>
              </a:tr>
              <a:tr h="7509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ahoma" pitchFamily="34" charset="0"/>
                      </a:endParaRPr>
                    </a:p>
                  </a:txBody>
                  <a:tcPr marL="91458" marR="91458" marT="45705" marB="45705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ahoma" pitchFamily="34" charset="0"/>
                      </a:endParaRPr>
                    </a:p>
                  </a:txBody>
                  <a:tcPr marL="91458" marR="91458" marT="45705" marB="45705" anchor="ctr" horzOverflow="overflow"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58" marR="91458" marT="45705" marB="45705" anchor="ctr" horzOverflow="overflow"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58" marR="91458" marT="45705" marB="45705" anchor="ctr" horzOverflow="overflow"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58" marR="91458" marT="45705" marB="45705" anchor="ctr" horzOverflow="overflow"/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Max. Output Resolution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1920 x 1080 / 2048x1536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1280x720 / 1280 x</a:t>
                      </a:r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960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1920 x 1080 / 2048x1536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1280x720 / 1280 x</a:t>
                      </a:r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960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Lens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Fixed lens </a:t>
                      </a:r>
                      <a:r>
                        <a:rPr kumimoji="1" lang="ja-JP" altLang="en-US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（</a:t>
                      </a:r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M12</a:t>
                      </a:r>
                      <a:r>
                        <a:rPr kumimoji="1" lang="ja-JP" altLang="en-US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）</a:t>
                      </a:r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Angular</a:t>
                      </a:r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field of view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[16:9] H:89°, V:66°</a:t>
                      </a:r>
                    </a:p>
                    <a:p>
                      <a:pPr algn="ctr"/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[4:3]  H: 108°, V:60°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[16:9] H:100°, V:55°</a:t>
                      </a:r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</a:t>
                      </a:r>
                    </a:p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[4:3]  H:100°, V:73°</a:t>
                      </a:r>
                      <a:endParaRPr kumimoji="1" lang="ja-JP" altLang="en-US" sz="10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[16:9] H:89°, V:66°</a:t>
                      </a:r>
                    </a:p>
                    <a:p>
                      <a:pPr algn="ctr"/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[4:3]  H: 108°, V:60°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[16:9] H:100°, V:55°</a:t>
                      </a:r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</a:t>
                      </a:r>
                    </a:p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[4:3]  H:100°, V:73°</a:t>
                      </a:r>
                      <a:endParaRPr kumimoji="1" lang="ja-JP" altLang="en-US" sz="10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Min.</a:t>
                      </a:r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Lux</a:t>
                      </a:r>
                      <a:r>
                        <a:rPr kumimoji="1" lang="ja-JP" altLang="en-US" sz="10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CLR)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0.1 lx (F2.3)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0.04 lx (F2.3)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0.1 lx (F2.3)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0.04 lx (F2.3)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WDR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Yes (Super Dynamic)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Built-in Mic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Yes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SD Slot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Yes (SDXC)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1905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Operating temperature</a:t>
                      </a:r>
                      <a:endParaRPr kumimoji="1" lang="ja-JP" altLang="en-US" sz="10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-40</a:t>
                      </a:r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°C</a:t>
                      </a:r>
                      <a:r>
                        <a:rPr kumimoji="1" lang="ja-JP" altLang="en-US" sz="10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HGPｺﾞｼｯｸE" pitchFamily="50" charset="-128"/>
                          <a:cs typeface="Tahoma" pitchFamily="34" charset="0"/>
                        </a:rPr>
                        <a:t>~ </a:t>
                      </a:r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+60</a:t>
                      </a:r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°C</a:t>
                      </a:r>
                    </a:p>
                    <a:p>
                      <a:pPr algn="ctr"/>
                      <a:r>
                        <a:rPr kumimoji="1" lang="ja-JP" altLang="en-US" sz="7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+mn-ea"/>
                          <a:cs typeface="Tahoma" panose="020B0604030504040204" pitchFamily="34" charset="0"/>
                        </a:rPr>
                        <a:t>*</a:t>
                      </a:r>
                      <a:r>
                        <a:rPr kumimoji="1" lang="en-US" altLang="ja-JP" sz="7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Power On range: –30 °C to +60 °C</a:t>
                      </a:r>
                      <a:endParaRPr kumimoji="1" lang="en-US" altLang="ja-JP" sz="7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en-US" altLang="ja-JP" sz="6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°C</a:t>
                      </a:r>
                      <a:r>
                        <a:rPr kumimoji="1" lang="ja-JP" altLang="en-US" sz="10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HGPｺﾞｼｯｸE" pitchFamily="50" charset="-128"/>
                          <a:cs typeface="Tahoma" pitchFamily="34" charset="0"/>
                        </a:rPr>
                        <a:t>~ </a:t>
                      </a:r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+40</a:t>
                      </a:r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°C</a:t>
                      </a:r>
                      <a:endParaRPr kumimoji="1" lang="en-US" altLang="ja-JP" sz="10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6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121905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Impact Protection</a:t>
                      </a:r>
                      <a:endParaRPr kumimoji="1" lang="ja-JP" altLang="en-US" sz="10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IK10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--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905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HGPｺﾞｼｯｸE" pitchFamily="50" charset="-128"/>
                          <a:cs typeface="Tahoma" pitchFamily="34" charset="0"/>
                        </a:rPr>
                        <a:t>Water and dust resistance</a:t>
                      </a:r>
                      <a:endParaRPr kumimoji="1" lang="ja-JP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ahom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IP66, NEMA 4X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--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Other</a:t>
                      </a:r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standard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EN50155-T3, </a:t>
                      </a:r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ECE-R10 (WV-SFV130M/SFV110M</a:t>
                      </a:r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05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--</a:t>
                      </a:r>
                      <a:endParaRPr kumimoji="1" lang="ja-JP" altLang="en-US" sz="10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5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Power</a:t>
                      </a:r>
                      <a:r>
                        <a:rPr kumimoji="1" lang="en-US" altLang="ja-JP" sz="10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source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PoE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Dimension (</a:t>
                      </a:r>
                      <a:r>
                        <a:rPr kumimoji="1" lang="en-US" altLang="ja-JP" sz="10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DxH</a:t>
                      </a:r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109 mm x 47 mm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104 mm x 47 mm</a:t>
                      </a:r>
                      <a:endParaRPr kumimoji="1" lang="ja-JP" altLang="en-US" sz="1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 Box 153"/>
          <p:cNvSpPr txBox="1">
            <a:spLocks noChangeAspect="1" noChangeArrowheads="1"/>
          </p:cNvSpPr>
          <p:nvPr/>
        </p:nvSpPr>
        <p:spPr bwMode="auto">
          <a:xfrm>
            <a:off x="130175" y="43009"/>
            <a:ext cx="435509" cy="374581"/>
          </a:xfrm>
          <a:prstGeom prst="rect">
            <a:avLst/>
          </a:prstGeom>
          <a:noFill/>
          <a:ln w="19050" algn="ctr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06D18C-CD67-47B8-ACDE-D75217F0E5B3}" type="slidenum">
              <a:rPr kumimoji="1" lang="en-US" altLang="ja-JP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</a:rPr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en-US" altLang="ja-JP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b="1" kern="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Specifications</a:t>
            </a:r>
            <a:endParaRPr kumimoji="1" lang="ja-JP" altLang="en-US" sz="2400" dirty="0"/>
          </a:p>
        </p:txBody>
      </p:sp>
      <p:pic>
        <p:nvPicPr>
          <p:cNvPr id="8" name="Picture 3" descr="C:\Backup_PC\SSDC_kiku\1_開発機種\SFN_SFV13x\写真\カタログ用写真\WV-SFV130\640x480_png\WV-SFV130_D_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915" y="858389"/>
            <a:ext cx="670421" cy="62852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Backup_PC\SSDC_kiku\1_開発機種\SFN_SFV13x\写真\カタログ用写真\WV-SFN130\640x480_png\WV-SFN130_D_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994" y="870939"/>
            <a:ext cx="692831" cy="61597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Y:\40-職能\セキュリティ\セキュリティ・サウンド広報宣伝\(10) Security\03_国内_海外共通\WV-SFN110\640x480_png\WV-SFN110_D_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547" y="886964"/>
            <a:ext cx="692831" cy="61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Y:\40-職能\セキュリティ\セキュリティ・サウンド広報宣伝\(10) Security\03_国内_海外共通\WV-SFV110\640x480_png\WV-SFV110_D_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988" y="870939"/>
            <a:ext cx="670420" cy="62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87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53"/>
          <p:cNvSpPr txBox="1">
            <a:spLocks noChangeAspect="1" noChangeArrowheads="1"/>
          </p:cNvSpPr>
          <p:nvPr/>
        </p:nvSpPr>
        <p:spPr bwMode="auto">
          <a:xfrm>
            <a:off x="130175" y="43009"/>
            <a:ext cx="435509" cy="374581"/>
          </a:xfrm>
          <a:prstGeom prst="rect">
            <a:avLst/>
          </a:prstGeom>
          <a:noFill/>
          <a:ln w="19050" algn="ctr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06D18C-CD67-47B8-ACDE-D75217F0E5B3}" type="slidenum">
              <a:rPr kumimoji="1" lang="en-US" altLang="ja-JP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</a:rPr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751841" y="2318657"/>
            <a:ext cx="7658099" cy="2396218"/>
          </a:xfrm>
          <a:prstGeom prst="rect">
            <a:avLst/>
          </a:prstGeom>
          <a:solidFill>
            <a:srgbClr val="DFDFF5"/>
          </a:solidFill>
          <a:ln w="381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76200" contourW="6350">
            <a:bevelT w="190500" h="50800"/>
            <a:extrusionClr>
              <a:schemeClr val="accent2"/>
            </a:extrusionClr>
            <a:contourClr>
              <a:schemeClr val="accent6">
                <a:lumMod val="60000"/>
                <a:lumOff val="40000"/>
              </a:schemeClr>
            </a:contourClr>
          </a:sp3d>
        </p:spPr>
        <p:txBody>
          <a:bodyPr wrap="square" lIns="216000" tIns="360000" rIns="216000" bIns="324000" numCol="1" anchor="ctr">
            <a:noAutofit/>
          </a:bodyPr>
          <a:lstStyle>
            <a:lvl1pPr eaLnBrk="0" hangingPunct="0">
              <a:defRPr kumimoji="1" sz="1200" b="1" i="1">
                <a:solidFill>
                  <a:schemeClr val="tx1"/>
                </a:solidFill>
                <a:latin typeface="Calibri" pitchFamily="34" charset="0"/>
                <a:ea typeface="HGP創英角ｺﾞｼｯｸUB" pitchFamily="50" charset="-128"/>
              </a:defRPr>
            </a:lvl1pPr>
            <a:lvl2pPr marL="742950" indent="-285750" eaLnBrk="0" hangingPunct="0">
              <a:defRPr kumimoji="1" sz="1200" b="1" i="1">
                <a:solidFill>
                  <a:schemeClr val="tx1"/>
                </a:solidFill>
                <a:latin typeface="Calibri" pitchFamily="34" charset="0"/>
                <a:ea typeface="HGP創英角ｺﾞｼｯｸUB" pitchFamily="50" charset="-128"/>
              </a:defRPr>
            </a:lvl2pPr>
            <a:lvl3pPr marL="1143000" indent="-228600" eaLnBrk="0" hangingPunct="0">
              <a:defRPr kumimoji="1" sz="1200" b="1" i="1">
                <a:solidFill>
                  <a:schemeClr val="tx1"/>
                </a:solidFill>
                <a:latin typeface="Calibri" pitchFamily="34" charset="0"/>
                <a:ea typeface="HGP創英角ｺﾞｼｯｸUB" pitchFamily="50" charset="-128"/>
              </a:defRPr>
            </a:lvl3pPr>
            <a:lvl4pPr marL="1600200" indent="-228600" eaLnBrk="0" hangingPunct="0">
              <a:defRPr kumimoji="1" sz="1200" b="1" i="1">
                <a:solidFill>
                  <a:schemeClr val="tx1"/>
                </a:solidFill>
                <a:latin typeface="Calibri" pitchFamily="34" charset="0"/>
                <a:ea typeface="HGP創英角ｺﾞｼｯｸUB" pitchFamily="50" charset="-128"/>
              </a:defRPr>
            </a:lvl4pPr>
            <a:lvl5pPr marL="2057400" indent="-228600" eaLnBrk="0" hangingPunct="0">
              <a:defRPr kumimoji="1" sz="1200" b="1" i="1">
                <a:solidFill>
                  <a:schemeClr val="tx1"/>
                </a:solidFill>
                <a:latin typeface="Calibri" pitchFamily="34" charset="0"/>
                <a:ea typeface="HGP創英角ｺﾞｼｯｸUB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 b="1" i="1">
                <a:solidFill>
                  <a:schemeClr val="tx1"/>
                </a:solidFill>
                <a:latin typeface="Calibri" pitchFamily="34" charset="0"/>
                <a:ea typeface="HGP創英角ｺﾞｼｯｸUB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 b="1" i="1">
                <a:solidFill>
                  <a:schemeClr val="tx1"/>
                </a:solidFill>
                <a:latin typeface="Calibri" pitchFamily="34" charset="0"/>
                <a:ea typeface="HGP創英角ｺﾞｼｯｸUB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 b="1" i="1">
                <a:solidFill>
                  <a:schemeClr val="tx1"/>
                </a:solidFill>
                <a:latin typeface="Calibri" pitchFamily="34" charset="0"/>
                <a:ea typeface="HGP創英角ｺﾞｼｯｸUB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 b="1" i="1">
                <a:solidFill>
                  <a:schemeClr val="tx1"/>
                </a:solidFill>
                <a:latin typeface="Calibri" pitchFamily="34" charset="0"/>
                <a:ea typeface="HGP創英角ｺﾞｼｯｸUB" pitchFamily="50" charset="-128"/>
              </a:defRPr>
            </a:lvl9pPr>
          </a:lstStyle>
          <a:p>
            <a:pPr marL="447675" lvl="1" indent="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2000" i="0" kern="0" dirty="0" smtClean="0">
                <a:solidFill>
                  <a:prstClr val="black"/>
                </a:solidFill>
                <a:effectLst/>
                <a:latin typeface="Tahoma" pitchFamily="34" charset="0"/>
                <a:cs typeface="Tahoma" pitchFamily="34" charset="0"/>
              </a:rPr>
              <a:t>Super Dynamic Compact Dome Network Camera</a:t>
            </a:r>
          </a:p>
          <a:p>
            <a:pPr marL="719138" lvl="1" indent="-271463" algn="l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kumimoji="0" lang="en-US" altLang="ja-JP" b="0" i="0" kern="0" dirty="0" smtClean="0">
              <a:solidFill>
                <a:prstClr val="black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719138" lvl="1" indent="-271463" algn="l" eaLnBrk="1" fontAlgn="auto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kumimoji="0" lang="en-US" altLang="ja-JP" sz="1600" b="0" i="0" kern="0" dirty="0" smtClean="0">
                <a:solidFill>
                  <a:prstClr val="black"/>
                </a:solidFill>
                <a:effectLst/>
                <a:latin typeface="Tahoma" pitchFamily="34" charset="0"/>
                <a:cs typeface="Tahoma" pitchFamily="34" charset="0"/>
              </a:rPr>
              <a:t>Clear images in a wide range of lighting conditions</a:t>
            </a:r>
          </a:p>
          <a:p>
            <a:pPr marL="719138" lvl="1" indent="-271463" algn="l" eaLnBrk="1" fontAlgn="auto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kumimoji="0" lang="en-US" altLang="ja-JP" sz="1600" b="0" i="0" kern="0" dirty="0" smtClean="0"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Outdoor-ready with t</a:t>
            </a:r>
            <a:r>
              <a:rPr kumimoji="0" lang="en-US" altLang="ja-JP" sz="1600" b="0" i="0" kern="0" dirty="0" smtClean="0">
                <a:solidFill>
                  <a:prstClr val="black"/>
                </a:solidFill>
                <a:effectLst/>
                <a:latin typeface="Tahoma" pitchFamily="34" charset="0"/>
                <a:cs typeface="Tahoma" pitchFamily="34" charset="0"/>
              </a:rPr>
              <a:t>ough body (compatible with Railway applications, outdoor model)</a:t>
            </a:r>
            <a:endParaRPr kumimoji="0" lang="en-US" altLang="ja-JP" sz="1600" b="0" i="0" kern="0" dirty="0" smtClean="0">
              <a:solidFill>
                <a:srgbClr val="000000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719138" lvl="1" indent="-271463" algn="l" eaLnBrk="1" fontAlgn="auto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kumimoji="0" lang="en-US" altLang="ja-JP" sz="1600" b="0" i="0" kern="0" dirty="0" smtClean="0">
                <a:solidFill>
                  <a:prstClr val="black"/>
                </a:solidFill>
                <a:effectLst/>
                <a:latin typeface="Tahoma" pitchFamily="34" charset="0"/>
                <a:cs typeface="Tahoma" pitchFamily="34" charset="0"/>
              </a:rPr>
              <a:t>IP-Network friendly </a:t>
            </a:r>
          </a:p>
          <a:p>
            <a:pPr marL="719138" lvl="1" indent="-271463" algn="l" eaLnBrk="1" fontAlgn="auto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kumimoji="0" lang="en-US" altLang="ja-JP" sz="1600" b="0" i="0" kern="0" dirty="0" smtClean="0">
                <a:solidFill>
                  <a:prstClr val="black"/>
                </a:solidFill>
                <a:effectLst/>
                <a:latin typeface="Tahoma" pitchFamily="34" charset="0"/>
                <a:cs typeface="Tahoma" pitchFamily="34" charset="0"/>
              </a:rPr>
              <a:t>Optional intelligent VMD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Full HD / HD </a:t>
            </a: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Compact Dome 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 </a:t>
            </a: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Camera</a:t>
            </a:r>
            <a:endParaRPr kumimoji="1" lang="ja-JP" altLang="en-US" sz="24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 Box 41"/>
          <p:cNvSpPr txBox="1">
            <a:spLocks noChangeArrowheads="1"/>
          </p:cNvSpPr>
          <p:nvPr/>
        </p:nvSpPr>
        <p:spPr bwMode="auto">
          <a:xfrm>
            <a:off x="2620096" y="898078"/>
            <a:ext cx="239277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2500" b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5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0" dirty="0" smtClean="0">
                <a:solidFill>
                  <a:srgbClr val="5F5F5F"/>
                </a:solidFill>
                <a:effectLst/>
                <a:latin typeface="Tahoma" pitchFamily="34" charset="0"/>
              </a:rPr>
              <a:t>WV-SFV130 (1080p)</a:t>
            </a:r>
            <a:endParaRPr lang="en-US" altLang="ja-JP" sz="1400" b="0" dirty="0">
              <a:solidFill>
                <a:srgbClr val="5F5F5F"/>
              </a:solidFill>
              <a:effectLst/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0" dirty="0" smtClean="0">
                <a:solidFill>
                  <a:srgbClr val="5F5F5F"/>
                </a:solidFill>
                <a:effectLst/>
                <a:latin typeface="Tahoma" pitchFamily="34" charset="0"/>
              </a:rPr>
              <a:t>WV-SFV130M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0" dirty="0">
                <a:solidFill>
                  <a:srgbClr val="5F5F5F"/>
                </a:solidFill>
                <a:effectLst/>
                <a:latin typeface="Tahoma" pitchFamily="34" charset="0"/>
              </a:rPr>
              <a:t> </a:t>
            </a:r>
            <a:r>
              <a:rPr lang="en-US" altLang="ja-JP" sz="1400" b="0" dirty="0" smtClean="0">
                <a:solidFill>
                  <a:srgbClr val="5F5F5F"/>
                </a:solidFill>
                <a:effectLst/>
                <a:latin typeface="Tahoma" pitchFamily="34" charset="0"/>
              </a:rPr>
              <a:t>   (1080p, M12 connector)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0" dirty="0" smtClean="0">
                <a:solidFill>
                  <a:srgbClr val="5F5F5F"/>
                </a:solidFill>
                <a:effectLst/>
                <a:latin typeface="Tahoma" pitchFamily="34" charset="0"/>
              </a:rPr>
              <a:t>WV-SFV110 (720p)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0" dirty="0" smtClean="0">
                <a:solidFill>
                  <a:srgbClr val="5F5F5F"/>
                </a:solidFill>
                <a:effectLst/>
                <a:latin typeface="Tahoma" pitchFamily="34" charset="0"/>
              </a:rPr>
              <a:t>WV-SFV110M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0" dirty="0">
                <a:solidFill>
                  <a:srgbClr val="5F5F5F"/>
                </a:solidFill>
                <a:effectLst/>
                <a:latin typeface="Tahoma" pitchFamily="34" charset="0"/>
              </a:rPr>
              <a:t> </a:t>
            </a:r>
            <a:r>
              <a:rPr lang="en-US" altLang="ja-JP" sz="1400" b="0" dirty="0" smtClean="0">
                <a:solidFill>
                  <a:srgbClr val="5F5F5F"/>
                </a:solidFill>
                <a:effectLst/>
                <a:latin typeface="Tahoma" pitchFamily="34" charset="0"/>
              </a:rPr>
              <a:t>   (720p, M12 Connector)</a:t>
            </a:r>
            <a:endParaRPr lang="en-US" altLang="ja-JP" sz="1400" b="0" dirty="0">
              <a:solidFill>
                <a:srgbClr val="5F5F5F"/>
              </a:solidFill>
              <a:effectLst/>
              <a:latin typeface="Tahoma" pitchFamily="34" charset="0"/>
            </a:endParaRPr>
          </a:p>
        </p:txBody>
      </p:sp>
      <p:pic>
        <p:nvPicPr>
          <p:cNvPr id="7" name="Picture 3" descr="C:\Backup_PC\SSDC_kiku\1_開発機種\SFN_SFV13x\写真\カタログ用写真\WV-SFV130\640x480_png\WV-SFV130_D_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31" y="636397"/>
            <a:ext cx="1449798" cy="135918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Backup_PC\SSDC_kiku\1_開発機種\SFN_SFV13x\写真\カタログ用写真\WV-SFN130\640x480_png\WV-SFN130_D_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142" y="636397"/>
            <a:ext cx="1498257" cy="133204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44"/>
          <p:cNvSpPr>
            <a:spLocks noChangeArrowheads="1"/>
          </p:cNvSpPr>
          <p:nvPr/>
        </p:nvSpPr>
        <p:spPr bwMode="auto">
          <a:xfrm>
            <a:off x="6886575" y="627445"/>
            <a:ext cx="889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b="1" dirty="0"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Indoor</a:t>
            </a:r>
          </a:p>
        </p:txBody>
      </p:sp>
      <p:sp>
        <p:nvSpPr>
          <p:cNvPr id="12" name="Rectangle 44"/>
          <p:cNvSpPr>
            <a:spLocks noChangeArrowheads="1"/>
          </p:cNvSpPr>
          <p:nvPr/>
        </p:nvSpPr>
        <p:spPr bwMode="auto">
          <a:xfrm>
            <a:off x="2506662" y="627445"/>
            <a:ext cx="10334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b="1" dirty="0"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Outdoor</a:t>
            </a:r>
          </a:p>
        </p:txBody>
      </p:sp>
      <p:sp>
        <p:nvSpPr>
          <p:cNvPr id="13" name="Text Box 41"/>
          <p:cNvSpPr txBox="1">
            <a:spLocks noChangeArrowheads="1"/>
          </p:cNvSpPr>
          <p:nvPr/>
        </p:nvSpPr>
        <p:spPr bwMode="auto">
          <a:xfrm>
            <a:off x="7052970" y="898901"/>
            <a:ext cx="21381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2500" b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5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0" dirty="0" smtClean="0">
                <a:solidFill>
                  <a:srgbClr val="5F5F5F"/>
                </a:solidFill>
                <a:effectLst/>
                <a:latin typeface="Tahoma" pitchFamily="34" charset="0"/>
              </a:rPr>
              <a:t>WV-SFN130 (1080p)</a:t>
            </a:r>
            <a:endParaRPr lang="en-US" altLang="ja-JP" sz="1400" b="0" dirty="0">
              <a:solidFill>
                <a:srgbClr val="5F5F5F"/>
              </a:solidFill>
              <a:effectLst/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0" dirty="0" smtClean="0">
                <a:solidFill>
                  <a:srgbClr val="5F5F5F"/>
                </a:solidFill>
                <a:effectLst/>
                <a:latin typeface="Tahoma" pitchFamily="34" charset="0"/>
              </a:rPr>
              <a:t>WV-SFN110 (720p)</a:t>
            </a:r>
          </a:p>
        </p:txBody>
      </p:sp>
    </p:spTree>
    <p:extLst>
      <p:ext uri="{BB962C8B-B14F-4D97-AF65-F5344CB8AC3E}">
        <p14:creationId xmlns:p14="http://schemas.microsoft.com/office/powerpoint/2010/main" val="162975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53"/>
          <p:cNvSpPr txBox="1">
            <a:spLocks noChangeAspect="1" noChangeArrowheads="1"/>
          </p:cNvSpPr>
          <p:nvPr/>
        </p:nvSpPr>
        <p:spPr bwMode="auto">
          <a:xfrm>
            <a:off x="130175" y="43009"/>
            <a:ext cx="435509" cy="374581"/>
          </a:xfrm>
          <a:prstGeom prst="rect">
            <a:avLst/>
          </a:prstGeom>
          <a:noFill/>
          <a:ln w="19050" algn="ctr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06D18C-CD67-47B8-ACDE-D75217F0E5B3}" type="slidenum">
              <a:rPr kumimoji="1" lang="en-US" altLang="ja-JP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</a:rPr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b="1" kern="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Applications</a:t>
            </a:r>
            <a:endParaRPr kumimoji="1" lang="ja-JP" altLang="en-US" sz="28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65682" y="826344"/>
            <a:ext cx="8218395" cy="293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1800" b="1" dirty="0" smtClean="0">
                <a:effectLst/>
              </a:rPr>
              <a:t>Super Dynamic Full HD / HD Compact Dome Cameras are suitable for setting in wide areas : </a:t>
            </a:r>
          </a:p>
          <a:p>
            <a:pPr algn="l"/>
            <a:endParaRPr lang="en-US" altLang="ja-JP" sz="1600" b="1" dirty="0" smtClean="0">
              <a:effectLst/>
            </a:endParaRPr>
          </a:p>
          <a:p>
            <a:pPr marL="898525" indent="-285750" algn="l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effectLst/>
              </a:rPr>
              <a:t>Shopping Malls</a:t>
            </a:r>
            <a:endParaRPr kumimoji="1" lang="en-US" altLang="ja-JP" sz="1600" dirty="0" smtClean="0">
              <a:effectLst/>
            </a:endParaRPr>
          </a:p>
          <a:p>
            <a:pPr marL="898525" indent="-285750" algn="l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effectLst/>
              </a:rPr>
              <a:t>Retail shops</a:t>
            </a:r>
          </a:p>
          <a:p>
            <a:pPr marL="895350" indent="-261938" algn="l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effectLst/>
              </a:rPr>
              <a:t>Railway</a:t>
            </a:r>
          </a:p>
          <a:p>
            <a:pPr marL="895350" indent="-273050" algn="l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effectLst/>
              </a:rPr>
              <a:t>Bus</a:t>
            </a:r>
          </a:p>
          <a:p>
            <a:pPr marL="895350" indent="-261938" algn="l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effectLst/>
              </a:rPr>
              <a:t>Stations           and more. </a:t>
            </a:r>
            <a:endParaRPr kumimoji="1" lang="en-US" altLang="ja-JP" sz="1600" dirty="0" smtClean="0">
              <a:effectLst/>
            </a:endParaRPr>
          </a:p>
        </p:txBody>
      </p:sp>
      <p:pic>
        <p:nvPicPr>
          <p:cNvPr id="33" name="Picture 17" descr="C:\Users\5157582\Pictures\vlcsnap-2016-02-09-19h38m03s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471" y="1372235"/>
            <a:ext cx="2351148" cy="132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5157582\Pictures\vlcsnap-2016-02-09-19h23m46s7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929" y="1978459"/>
            <a:ext cx="2351148" cy="132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9" descr="\\pcc-ad.pcc.mei.co.jp\share$\20-社内プロジェクト\セキュリティ\画質審査\新コンパクトドームカメラ\160114_プロモ撮影\静止画\SFV130_昼_SDOFF_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241" y="3210145"/>
            <a:ext cx="2394331" cy="134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4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53"/>
          <p:cNvSpPr txBox="1">
            <a:spLocks noChangeAspect="1" noChangeArrowheads="1"/>
          </p:cNvSpPr>
          <p:nvPr/>
        </p:nvSpPr>
        <p:spPr bwMode="auto">
          <a:xfrm>
            <a:off x="130175" y="43009"/>
            <a:ext cx="435509" cy="374581"/>
          </a:xfrm>
          <a:prstGeom prst="rect">
            <a:avLst/>
          </a:prstGeom>
          <a:noFill/>
          <a:ln w="19050" algn="ctr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06D18C-CD67-47B8-ACDE-D75217F0E5B3}" type="slidenum">
              <a:rPr kumimoji="1" lang="en-US" altLang="ja-JP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</a:rPr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ja-JP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b="1" dirty="0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Clear images</a:t>
            </a:r>
            <a:endParaRPr kumimoji="1" lang="ja-JP" altLang="en-US" sz="2800" dirty="0"/>
          </a:p>
        </p:txBody>
      </p:sp>
      <p:sp>
        <p:nvSpPr>
          <p:cNvPr id="4" name="正方形/長方形 21"/>
          <p:cNvSpPr>
            <a:spLocks noChangeArrowheads="1"/>
          </p:cNvSpPr>
          <p:nvPr/>
        </p:nvSpPr>
        <p:spPr bwMode="auto">
          <a:xfrm>
            <a:off x="146051" y="678074"/>
            <a:ext cx="6299200" cy="31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400"/>
              </a:spcBef>
              <a:buFontTx/>
              <a:buNone/>
            </a:pPr>
            <a:r>
              <a:rPr kumimoji="0" lang="en-US" altLang="ja-JP" sz="1800" b="1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Clear images in a wide range of lighting conditions  </a:t>
            </a:r>
          </a:p>
          <a:p>
            <a:pPr eaLnBrk="1" hangingPunct="1">
              <a:spcBef>
                <a:spcPts val="400"/>
              </a:spcBef>
              <a:buFontTx/>
              <a:buNone/>
            </a:pP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Even a single image can include complex lighting conditions such as bright, glaring, dark and backlight</a:t>
            </a:r>
            <a:r>
              <a:rPr kumimoji="0" lang="ja-JP" altLang="en-US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</a:t>
            </a: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situations. Incorporating  advanced image processing technologies, </a:t>
            </a:r>
            <a:r>
              <a:rPr kumimoji="0" lang="en-US" altLang="ja-JP" sz="16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the </a:t>
            </a: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cameras enable clear and easy identification in a wide range of lighting conditions.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   </a:t>
            </a:r>
            <a:r>
              <a:rPr kumimoji="0" lang="en-US" altLang="ja-JP" sz="16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-Super </a:t>
            </a: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Dynamic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   -High sensitivity MOS </a:t>
            </a:r>
            <a:endParaRPr kumimoji="0" lang="en-US" altLang="ja-JP" sz="1600" dirty="0" smtClean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</a:t>
            </a:r>
            <a:r>
              <a:rPr kumimoji="0" lang="en-US" altLang="ja-JP" sz="16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           with 3D-Multi </a:t>
            </a: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process Noise Reduction (MNR)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   </a:t>
            </a: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-Frequency Divided Filter (FDF) </a:t>
            </a:r>
            <a:endParaRPr kumimoji="0" lang="en-US" altLang="ja-JP" sz="1600" dirty="0" smtClean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   -</a:t>
            </a: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Fog and sandstorm compensation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   -High Light Compensation (HLC)</a:t>
            </a:r>
            <a:r>
              <a:rPr kumimoji="0" lang="ja-JP" altLang="en-US" sz="1600" baseline="300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　　　　　　　　</a:t>
            </a:r>
            <a:r>
              <a:rPr kumimoji="0" lang="en-US" altLang="ja-JP" sz="16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       </a:t>
            </a:r>
            <a:r>
              <a:rPr kumimoji="0" lang="en-US" altLang="ja-JP" sz="16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and more</a:t>
            </a:r>
            <a:r>
              <a:rPr kumimoji="0" lang="en-US" altLang="ja-JP" sz="16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…</a:t>
            </a:r>
            <a:endParaRPr kumimoji="0" lang="en-US" altLang="ja-JP" sz="1600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</p:txBody>
      </p:sp>
      <p:grpSp>
        <p:nvGrpSpPr>
          <p:cNvPr id="5" name="グループ化 1"/>
          <p:cNvGrpSpPr>
            <a:grpSpLocks/>
          </p:cNvGrpSpPr>
          <p:nvPr/>
        </p:nvGrpSpPr>
        <p:grpSpPr bwMode="auto">
          <a:xfrm>
            <a:off x="6565901" y="2443374"/>
            <a:ext cx="2295525" cy="1706562"/>
            <a:chOff x="6745288" y="2833688"/>
            <a:chExt cx="2295524" cy="1706430"/>
          </a:xfrm>
        </p:grpSpPr>
        <p:pic>
          <p:nvPicPr>
            <p:cNvPr id="6" name="Picture 21" descr="HLC ON-5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745288" y="2833688"/>
              <a:ext cx="2082799" cy="13746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2"/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2701" y="3797188"/>
              <a:ext cx="1408111" cy="74293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901" y="796336"/>
            <a:ext cx="2073374" cy="1159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335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53"/>
          <p:cNvSpPr txBox="1">
            <a:spLocks noChangeAspect="1" noChangeArrowheads="1"/>
          </p:cNvSpPr>
          <p:nvPr/>
        </p:nvSpPr>
        <p:spPr bwMode="auto">
          <a:xfrm>
            <a:off x="130175" y="43009"/>
            <a:ext cx="435509" cy="374581"/>
          </a:xfrm>
          <a:prstGeom prst="rect">
            <a:avLst/>
          </a:prstGeom>
          <a:noFill/>
          <a:ln w="19050" algn="ctr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06D18C-CD67-47B8-ACDE-D75217F0E5B3}" type="slidenum">
              <a:rPr kumimoji="1" lang="en-US" altLang="ja-JP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</a:rPr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-28575" y="-17463"/>
            <a:ext cx="9172575" cy="482601"/>
          </a:xfrm>
        </p:spPr>
        <p:txBody>
          <a:bodyPr/>
          <a:lstStyle/>
          <a:p>
            <a:r>
              <a:rPr lang="en-US" altLang="ja-JP" sz="2400" b="1" dirty="0">
                <a:latin typeface="Tahoma" pitchFamily="34" charset="0"/>
                <a:cs typeface="Tahoma" pitchFamily="34" charset="0"/>
              </a:rPr>
              <a:t>Panasonic image processing technologies</a:t>
            </a:r>
            <a:endParaRPr kumimoji="1" lang="ja-JP" altLang="en-US" dirty="0"/>
          </a:p>
        </p:txBody>
      </p:sp>
      <p:cxnSp>
        <p:nvCxnSpPr>
          <p:cNvPr id="20" name="直線コネクタ 73"/>
          <p:cNvCxnSpPr>
            <a:cxnSpLocks noChangeShapeType="1"/>
          </p:cNvCxnSpPr>
          <p:nvPr/>
        </p:nvCxnSpPr>
        <p:spPr bwMode="auto">
          <a:xfrm>
            <a:off x="241300" y="2834511"/>
            <a:ext cx="8489950" cy="0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1" name="Picture 63" descr="OFF中"/>
          <p:cNvPicPr preferRelativeResize="0">
            <a:picLocks noChangeAspect="1" noChangeArrowheads="1"/>
          </p:cNvPicPr>
          <p:nvPr/>
        </p:nvPicPr>
        <p:blipFill>
          <a:blip r:embed="rId3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135" y="3547985"/>
            <a:ext cx="1252538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4" descr="ON中"/>
          <p:cNvPicPr preferRelativeResize="0">
            <a:picLocks noChangeAspect="1" noChangeArrowheads="1"/>
          </p:cNvPicPr>
          <p:nvPr/>
        </p:nvPicPr>
        <p:blipFill>
          <a:blip r:embed="rId4">
            <a:lum bright="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135" y="3560685"/>
            <a:ext cx="1252538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正方形/長方形 16384"/>
          <p:cNvSpPr>
            <a:spLocks noChangeArrowheads="1"/>
          </p:cNvSpPr>
          <p:nvPr/>
        </p:nvSpPr>
        <p:spPr bwMode="auto">
          <a:xfrm>
            <a:off x="4547248" y="2849830"/>
            <a:ext cx="33672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200" b="1" spc="-60" dirty="0" smtClean="0">
                <a:solidFill>
                  <a:prstClr val="black"/>
                </a:solidFill>
                <a:effectLst/>
                <a:latin typeface="Tahoma" pitchFamily="34" charset="0"/>
                <a:ea typeface="HGPｺﾞｼｯｸE" pitchFamily="50" charset="-128"/>
              </a:rPr>
              <a:t>Fog compensation </a:t>
            </a:r>
            <a:r>
              <a:rPr lang="en-US" altLang="ja-JP" sz="1200" dirty="0" smtClean="0">
                <a:solidFill>
                  <a:prstClr val="black"/>
                </a:solidFill>
                <a:effectLst/>
                <a:latin typeface="Tahoma" pitchFamily="34" charset="0"/>
                <a:ea typeface="HGPｺﾞｼｯｸE" pitchFamily="50" charset="-128"/>
              </a:rPr>
              <a:t>improves visibility in difficult weather conditions such as fog, sandstorms and more.  </a:t>
            </a:r>
          </a:p>
        </p:txBody>
      </p:sp>
      <p:sp>
        <p:nvSpPr>
          <p:cNvPr id="24" name="テキスト ボックス 56"/>
          <p:cNvSpPr txBox="1">
            <a:spLocks noChangeArrowheads="1"/>
          </p:cNvSpPr>
          <p:nvPr/>
        </p:nvSpPr>
        <p:spPr bwMode="auto">
          <a:xfrm>
            <a:off x="4420851" y="4509099"/>
            <a:ext cx="15768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</a:rPr>
              <a:t>Without </a:t>
            </a:r>
            <a:r>
              <a:rPr lang="en-US" altLang="ja-JP" sz="1000" dirty="0" smtClean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</a:rPr>
              <a:t>fog compensation</a:t>
            </a:r>
            <a:endParaRPr lang="ja-JP" altLang="en-US" sz="1000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</a:endParaRPr>
          </a:p>
        </p:txBody>
      </p:sp>
      <p:sp>
        <p:nvSpPr>
          <p:cNvPr id="25" name="テキスト ボックス 57"/>
          <p:cNvSpPr txBox="1">
            <a:spLocks noChangeArrowheads="1"/>
          </p:cNvSpPr>
          <p:nvPr/>
        </p:nvSpPr>
        <p:spPr bwMode="auto">
          <a:xfrm>
            <a:off x="5760731" y="4521237"/>
            <a:ext cx="17049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</a:rPr>
              <a:t>With fog compensation</a:t>
            </a:r>
            <a:endParaRPr lang="ja-JP" altLang="en-US" sz="1000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</a:endParaRPr>
          </a:p>
        </p:txBody>
      </p:sp>
      <p:sp>
        <p:nvSpPr>
          <p:cNvPr id="34" name="テキスト ボックス 53"/>
          <p:cNvSpPr txBox="1">
            <a:spLocks noChangeArrowheads="1"/>
          </p:cNvSpPr>
          <p:nvPr/>
        </p:nvSpPr>
        <p:spPr bwMode="auto">
          <a:xfrm>
            <a:off x="1644062" y="2479662"/>
            <a:ext cx="14605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>
                <a:effectLst/>
                <a:latin typeface="Tahoma" pitchFamily="34" charset="0"/>
                <a:ea typeface="HGPｺﾞｼｯｸE" pitchFamily="50" charset="-128"/>
              </a:rPr>
              <a:t>1</a:t>
            </a:r>
            <a:r>
              <a:rPr lang="en-US" altLang="ja-JP" sz="1000" dirty="0" smtClean="0">
                <a:effectLst/>
                <a:latin typeface="Tahoma" pitchFamily="34" charset="0"/>
                <a:ea typeface="HGPｺﾞｼｯｸE" pitchFamily="50" charset="-128"/>
              </a:rPr>
              <a:t>-series camera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 smtClean="0">
                <a:effectLst/>
                <a:latin typeface="Tahoma" pitchFamily="34" charset="0"/>
                <a:ea typeface="HGPｺﾞｼｯｸE" pitchFamily="50" charset="-128"/>
              </a:rPr>
              <a:t>at </a:t>
            </a:r>
            <a:r>
              <a:rPr lang="en-US" altLang="ja-JP" sz="1000" dirty="0">
                <a:effectLst/>
                <a:latin typeface="Tahoma" pitchFamily="34" charset="0"/>
                <a:ea typeface="HGPｺﾞｼｯｸE" pitchFamily="50" charset="-128"/>
              </a:rPr>
              <a:t>0.04lx</a:t>
            </a:r>
            <a:endParaRPr lang="ja-JP" altLang="en-US" sz="1000" dirty="0">
              <a:effectLst/>
              <a:latin typeface="Tahoma" pitchFamily="34" charset="0"/>
              <a:ea typeface="HGPｺﾞｼｯｸE" pitchFamily="50" charset="-128"/>
            </a:endParaRPr>
          </a:p>
        </p:txBody>
      </p:sp>
      <p:sp>
        <p:nvSpPr>
          <p:cNvPr id="35" name="テキスト ボックス 54"/>
          <p:cNvSpPr txBox="1">
            <a:spLocks noChangeArrowheads="1"/>
          </p:cNvSpPr>
          <p:nvPr/>
        </p:nvSpPr>
        <p:spPr bwMode="auto">
          <a:xfrm>
            <a:off x="311276" y="2479662"/>
            <a:ext cx="13779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>
                <a:effectLst/>
                <a:latin typeface="Tahoma" pitchFamily="34" charset="0"/>
                <a:ea typeface="HGPｺﾞｼｯｸE" pitchFamily="50" charset="-128"/>
              </a:rPr>
              <a:t>A previous model at 0.04lx</a:t>
            </a:r>
            <a:endParaRPr lang="ja-JP" altLang="en-US" sz="1000" dirty="0">
              <a:effectLst/>
              <a:latin typeface="Tahoma" pitchFamily="34" charset="0"/>
              <a:ea typeface="HGPｺﾞｼｯｸE" pitchFamily="50" charset="-128"/>
            </a:endParaRPr>
          </a:p>
        </p:txBody>
      </p:sp>
      <p:pic>
        <p:nvPicPr>
          <p:cNvPr id="36" name="Picture 39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226" y="1748345"/>
            <a:ext cx="137017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40"/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76" y="1751488"/>
            <a:ext cx="1363887" cy="76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直線コネクタ 37"/>
          <p:cNvCxnSpPr/>
          <p:nvPr/>
        </p:nvCxnSpPr>
        <p:spPr>
          <a:xfrm flipV="1">
            <a:off x="3170582" y="557342"/>
            <a:ext cx="0" cy="2277169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正方形/長方形 13"/>
          <p:cNvSpPr>
            <a:spLocks noChangeArrowheads="1"/>
          </p:cNvSpPr>
          <p:nvPr/>
        </p:nvSpPr>
        <p:spPr bwMode="auto">
          <a:xfrm>
            <a:off x="3193146" y="509876"/>
            <a:ext cx="290680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200" b="1" dirty="0">
                <a:effectLst/>
                <a:latin typeface="Tahoma" pitchFamily="34" charset="0"/>
                <a:ea typeface="HGPｺﾞｼｯｸE" pitchFamily="50" charset="-128"/>
              </a:rPr>
              <a:t>Frequency Divided Filter (FDF) </a:t>
            </a:r>
            <a:r>
              <a:rPr lang="en-US" altLang="ja-JP" sz="1200" dirty="0">
                <a:effectLst/>
                <a:latin typeface="Tahoma" pitchFamily="34" charset="0"/>
                <a:ea typeface="HGPｺﾞｼｯｸE" pitchFamily="50" charset="-128"/>
              </a:rPr>
              <a:t>divides the </a:t>
            </a:r>
            <a:r>
              <a:rPr lang="en-US" altLang="ja-JP" sz="1200" dirty="0" smtClean="0">
                <a:effectLst/>
                <a:latin typeface="Tahoma" pitchFamily="34" charset="0"/>
                <a:ea typeface="HGPｺﾞｼｯｸE" pitchFamily="50" charset="-128"/>
              </a:rPr>
              <a:t>images </a:t>
            </a:r>
            <a:r>
              <a:rPr lang="en-US" altLang="ja-JP" sz="1200" dirty="0">
                <a:effectLst/>
                <a:latin typeface="Tahoma" pitchFamily="34" charset="0"/>
                <a:ea typeface="HGPｺﾞｼｯｸE" pitchFamily="50" charset="-128"/>
              </a:rPr>
              <a:t>into multiple frequency ranges, removes the fine noise generated under low illumination for achieving a low bit rate without eliminating edge components.</a:t>
            </a:r>
            <a:endParaRPr lang="en-US" altLang="ja-JP" sz="500" dirty="0" smtClean="0">
              <a:effectLst/>
              <a:latin typeface="Tahoma" pitchFamily="34" charset="0"/>
              <a:ea typeface="HGPｺﾞｼｯｸE" pitchFamily="50" charset="-128"/>
            </a:endParaRPr>
          </a:p>
        </p:txBody>
      </p:sp>
      <p:sp>
        <p:nvSpPr>
          <p:cNvPr id="40" name="正方形/長方形 13"/>
          <p:cNvSpPr>
            <a:spLocks noChangeArrowheads="1"/>
          </p:cNvSpPr>
          <p:nvPr/>
        </p:nvSpPr>
        <p:spPr bwMode="auto">
          <a:xfrm>
            <a:off x="292320" y="509876"/>
            <a:ext cx="290082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200" b="1" dirty="0" smtClean="0">
                <a:effectLst/>
                <a:latin typeface="Tahoma" pitchFamily="34" charset="0"/>
                <a:ea typeface="HGPｺﾞｼｯｸE" pitchFamily="50" charset="-128"/>
              </a:rPr>
              <a:t>High sensitivity image sensor with 3D-MNR </a:t>
            </a:r>
            <a:r>
              <a:rPr lang="en-US" altLang="ja-JP" sz="1200" dirty="0" smtClean="0">
                <a:effectLst/>
                <a:latin typeface="Tahoma" pitchFamily="34" charset="0"/>
                <a:ea typeface="HGPｺﾞｼｯｸE" pitchFamily="50" charset="-128"/>
              </a:rPr>
              <a:t>enables easy identification, capturing color images with low noise in low light conditions.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ja-JP" sz="500" dirty="0" smtClean="0">
              <a:effectLst/>
              <a:latin typeface="Tahoma" pitchFamily="34" charset="0"/>
              <a:ea typeface="HGPｺﾞｼｯｸE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000" dirty="0" smtClean="0">
                <a:effectLst/>
                <a:latin typeface="Tahoma" pitchFamily="34" charset="0"/>
                <a:ea typeface="HGPｺﾞｼｯｸE" pitchFamily="50" charset="-128"/>
              </a:rPr>
              <a:t>3D-MNR: 3D Multi</a:t>
            </a:r>
            <a:r>
              <a:rPr lang="ja-JP" altLang="en-US" sz="1000" dirty="0" smtClean="0">
                <a:effectLst/>
                <a:latin typeface="Tahoma" pitchFamily="34" charset="0"/>
                <a:ea typeface="HGPｺﾞｼｯｸE" pitchFamily="50" charset="-128"/>
              </a:rPr>
              <a:t> </a:t>
            </a:r>
            <a:r>
              <a:rPr lang="en-US" altLang="ja-JP" sz="1000" dirty="0" smtClean="0">
                <a:effectLst/>
                <a:latin typeface="Tahoma" pitchFamily="34" charset="0"/>
                <a:ea typeface="HGPｺﾞｼｯｸE" pitchFamily="50" charset="-128"/>
              </a:rPr>
              <a:t>process Noise Reduction.</a:t>
            </a:r>
          </a:p>
        </p:txBody>
      </p:sp>
      <p:cxnSp>
        <p:nvCxnSpPr>
          <p:cNvPr id="41" name="直線コネクタ 40"/>
          <p:cNvCxnSpPr/>
          <p:nvPr/>
        </p:nvCxnSpPr>
        <p:spPr>
          <a:xfrm flipV="1">
            <a:off x="6130228" y="557341"/>
            <a:ext cx="0" cy="2277170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205" y="1757765"/>
            <a:ext cx="1354845" cy="762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982" y="1751664"/>
            <a:ext cx="1373153" cy="768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テキスト ボックス 54"/>
          <p:cNvSpPr txBox="1">
            <a:spLocks noChangeArrowheads="1"/>
          </p:cNvSpPr>
          <p:nvPr/>
        </p:nvSpPr>
        <p:spPr bwMode="auto">
          <a:xfrm>
            <a:off x="3251347" y="2472387"/>
            <a:ext cx="12482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 smtClean="0">
                <a:effectLst/>
                <a:latin typeface="Tahoma" pitchFamily="34" charset="0"/>
                <a:ea typeface="HGPｺﾞｼｯｸE" pitchFamily="50" charset="-128"/>
              </a:rPr>
              <a:t>Without FDF</a:t>
            </a:r>
            <a:endParaRPr lang="ja-JP" altLang="en-US" sz="1000" dirty="0">
              <a:effectLst/>
              <a:latin typeface="Tahoma" pitchFamily="34" charset="0"/>
              <a:ea typeface="HGPｺﾞｼｯｸE" pitchFamily="50" charset="-128"/>
            </a:endParaRPr>
          </a:p>
        </p:txBody>
      </p:sp>
      <p:sp>
        <p:nvSpPr>
          <p:cNvPr id="45" name="テキスト ボックス 54"/>
          <p:cNvSpPr txBox="1">
            <a:spLocks noChangeArrowheads="1"/>
          </p:cNvSpPr>
          <p:nvPr/>
        </p:nvSpPr>
        <p:spPr bwMode="auto">
          <a:xfrm>
            <a:off x="4637425" y="2472387"/>
            <a:ext cx="12482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 smtClean="0">
                <a:effectLst/>
                <a:latin typeface="Tahoma" pitchFamily="34" charset="0"/>
                <a:ea typeface="HGPｺﾞｼｯｸE" pitchFamily="50" charset="-128"/>
              </a:rPr>
              <a:t>With FDF</a:t>
            </a:r>
            <a:endParaRPr lang="ja-JP" altLang="en-US" sz="1000" dirty="0">
              <a:effectLst/>
              <a:latin typeface="Tahoma" pitchFamily="34" charset="0"/>
              <a:ea typeface="HGPｺﾞｼｯｸE" pitchFamily="50" charset="-128"/>
            </a:endParaRPr>
          </a:p>
        </p:txBody>
      </p:sp>
      <p:sp>
        <p:nvSpPr>
          <p:cNvPr id="46" name="正方形/長方形 11"/>
          <p:cNvSpPr>
            <a:spLocks noChangeArrowheads="1"/>
          </p:cNvSpPr>
          <p:nvPr/>
        </p:nvSpPr>
        <p:spPr bwMode="auto">
          <a:xfrm>
            <a:off x="268779" y="2873146"/>
            <a:ext cx="34372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</a:rPr>
              <a:t>High Light Compensation (HLC)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</a:rPr>
              <a:t>produces clear images, reducing the effect from strong lights such as headlight glare.   </a:t>
            </a:r>
          </a:p>
        </p:txBody>
      </p:sp>
      <p:sp>
        <p:nvSpPr>
          <p:cNvPr id="50" name="テキスト ボックス 42"/>
          <p:cNvSpPr txBox="1">
            <a:spLocks noChangeArrowheads="1"/>
          </p:cNvSpPr>
          <p:nvPr/>
        </p:nvSpPr>
        <p:spPr bwMode="auto">
          <a:xfrm>
            <a:off x="742680" y="4687855"/>
            <a:ext cx="8963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</a:rPr>
              <a:t>Without HLC</a:t>
            </a:r>
            <a:endParaRPr lang="ja-JP" altLang="en-US" sz="1000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</a:endParaRPr>
          </a:p>
        </p:txBody>
      </p:sp>
      <p:sp>
        <p:nvSpPr>
          <p:cNvPr id="51" name="テキスト ボックス 43"/>
          <p:cNvSpPr txBox="1">
            <a:spLocks noChangeArrowheads="1"/>
          </p:cNvSpPr>
          <p:nvPr/>
        </p:nvSpPr>
        <p:spPr bwMode="auto">
          <a:xfrm>
            <a:off x="2748535" y="4687352"/>
            <a:ext cx="7120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</a:rPr>
              <a:t>With HLC</a:t>
            </a:r>
            <a:endParaRPr lang="ja-JP" altLang="en-US" sz="1000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</a:endParaRPr>
          </a:p>
        </p:txBody>
      </p:sp>
      <p:grpSp>
        <p:nvGrpSpPr>
          <p:cNvPr id="52" name="グループ化 2"/>
          <p:cNvGrpSpPr>
            <a:grpSpLocks/>
          </p:cNvGrpSpPr>
          <p:nvPr/>
        </p:nvGrpSpPr>
        <p:grpSpPr bwMode="auto">
          <a:xfrm>
            <a:off x="524245" y="3560685"/>
            <a:ext cx="3736273" cy="1158752"/>
            <a:chOff x="6103938" y="5323876"/>
            <a:chExt cx="3736273" cy="1159047"/>
          </a:xfrm>
        </p:grpSpPr>
        <p:pic>
          <p:nvPicPr>
            <p:cNvPr id="53" name="Picture 22" descr="HLC OFF-3"/>
            <p:cNvPicPr preferRelativeResize="0"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3938" y="5323877"/>
              <a:ext cx="1389062" cy="93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21" descr="HLC ON-5"/>
            <p:cNvPicPr preferRelativeResize="0"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7530" y="5323876"/>
              <a:ext cx="1417637" cy="93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12"/>
            <p:cNvPicPr preferRelativeResize="0"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1040" y="5950477"/>
              <a:ext cx="1009171" cy="532446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60" name="Picture 22" descr="HLC OFF-3"/>
            <p:cNvPicPr preferRelativeResize="0"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943822" y="5959800"/>
              <a:ext cx="950841" cy="503351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7" name="正方形/長方形 16384"/>
          <p:cNvSpPr>
            <a:spLocks noChangeArrowheads="1"/>
          </p:cNvSpPr>
          <p:nvPr/>
        </p:nvSpPr>
        <p:spPr bwMode="auto">
          <a:xfrm>
            <a:off x="6178377" y="491869"/>
            <a:ext cx="27765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effectLst/>
                <a:latin typeface="Tahoma" pitchFamily="34" charset="0"/>
                <a:ea typeface="HGPｺﾞｼｯｸE" pitchFamily="50" charset="-128"/>
              </a:rPr>
              <a:t>Face </a:t>
            </a:r>
            <a:r>
              <a:rPr lang="en-US" altLang="ja-JP" sz="1200" b="1" dirty="0" smtClean="0">
                <a:effectLst/>
                <a:latin typeface="Tahoma" pitchFamily="34" charset="0"/>
                <a:ea typeface="HGPｺﾞｼｯｸE" pitchFamily="50" charset="-128"/>
              </a:rPr>
              <a:t>Super Dynamic </a:t>
            </a:r>
            <a:r>
              <a:rPr lang="en-US" altLang="ja-JP" sz="1200" dirty="0">
                <a:effectLst/>
                <a:latin typeface="Tahoma" pitchFamily="34" charset="0"/>
                <a:ea typeface="HGPｺﾞｼｯｸE" pitchFamily="50" charset="-128"/>
              </a:rPr>
              <a:t>enables clear identification of a person’s face, detecting a facial part in the picture and performing </a:t>
            </a:r>
            <a:r>
              <a:rPr lang="en-US" altLang="ja-JP" sz="1200" dirty="0" smtClean="0">
                <a:effectLst/>
                <a:latin typeface="Tahoma" pitchFamily="34" charset="0"/>
                <a:ea typeface="HGPｺﾞｼｯｸE" pitchFamily="50" charset="-128"/>
              </a:rPr>
              <a:t>Wide Dynamic </a:t>
            </a:r>
            <a:r>
              <a:rPr lang="en-US" altLang="ja-JP" sz="1200" dirty="0">
                <a:effectLst/>
                <a:latin typeface="Tahoma" pitchFamily="34" charset="0"/>
                <a:ea typeface="HGPｺﾞｼｯｸE" pitchFamily="50" charset="-128"/>
              </a:rPr>
              <a:t>automatically.  </a:t>
            </a:r>
          </a:p>
        </p:txBody>
      </p:sp>
      <p:pic>
        <p:nvPicPr>
          <p:cNvPr id="48" name="Picture 25" descr="04 グラフNP502_SDOFF"/>
          <p:cNvPicPr preferRelativeResize="0"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894" y="1537812"/>
            <a:ext cx="1252537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27"/>
          <p:cNvPicPr preferRelativeResize="0"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181" y="1537812"/>
            <a:ext cx="1252538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テキスト ボックス 57"/>
          <p:cNvSpPr txBox="1">
            <a:spLocks noChangeArrowheads="1"/>
          </p:cNvSpPr>
          <p:nvPr/>
        </p:nvSpPr>
        <p:spPr bwMode="auto">
          <a:xfrm>
            <a:off x="7691602" y="2437059"/>
            <a:ext cx="12525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>
                <a:effectLst/>
                <a:latin typeface="Tahoma" pitchFamily="34" charset="0"/>
                <a:ea typeface="HGPｺﾞｼｯｸE" pitchFamily="50" charset="-128"/>
              </a:rPr>
              <a:t>With Face </a:t>
            </a:r>
            <a:r>
              <a:rPr lang="en-US" altLang="ja-JP" sz="1000" dirty="0" smtClean="0">
                <a:effectLst/>
                <a:latin typeface="Tahoma" pitchFamily="34" charset="0"/>
                <a:ea typeface="HGPｺﾞｼｯｸE" pitchFamily="50" charset="-128"/>
              </a:rPr>
              <a:t>Super Dynamic</a:t>
            </a:r>
            <a:endParaRPr lang="ja-JP" altLang="en-US" sz="1000" dirty="0">
              <a:effectLst/>
              <a:latin typeface="Tahoma" pitchFamily="34" charset="0"/>
              <a:ea typeface="HGPｺﾞｼｯｸE" pitchFamily="50" charset="-128"/>
            </a:endParaRPr>
          </a:p>
        </p:txBody>
      </p:sp>
      <p:sp>
        <p:nvSpPr>
          <p:cNvPr id="57" name="テキスト ボックス 58"/>
          <p:cNvSpPr txBox="1">
            <a:spLocks noChangeArrowheads="1"/>
          </p:cNvSpPr>
          <p:nvPr/>
        </p:nvSpPr>
        <p:spPr bwMode="auto">
          <a:xfrm>
            <a:off x="6254187" y="2444157"/>
            <a:ext cx="13779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>
                <a:effectLst/>
                <a:latin typeface="Tahoma" pitchFamily="34" charset="0"/>
                <a:ea typeface="HGPｺﾞｼｯｸE" pitchFamily="50" charset="-128"/>
              </a:rPr>
              <a:t>Without Face </a:t>
            </a:r>
            <a:r>
              <a:rPr lang="en-US" altLang="ja-JP" sz="1000" dirty="0" smtClean="0">
                <a:effectLst/>
                <a:latin typeface="Tahoma" pitchFamily="34" charset="0"/>
                <a:ea typeface="HGPｺﾞｼｯｸE" pitchFamily="50" charset="-128"/>
              </a:rPr>
              <a:t>Super Dynamic</a:t>
            </a:r>
            <a:endParaRPr lang="ja-JP" altLang="en-US" sz="1000" dirty="0">
              <a:effectLst/>
              <a:latin typeface="Tahoma" pitchFamily="34" charset="0"/>
              <a:ea typeface="HGPｺﾞｼｯｸE" pitchFamily="50" charset="-128"/>
            </a:endParaRPr>
          </a:p>
        </p:txBody>
      </p:sp>
      <p:cxnSp>
        <p:nvCxnSpPr>
          <p:cNvPr id="58" name="直線コネクタ 57"/>
          <p:cNvCxnSpPr/>
          <p:nvPr/>
        </p:nvCxnSpPr>
        <p:spPr>
          <a:xfrm flipV="1">
            <a:off x="4486275" y="2834511"/>
            <a:ext cx="0" cy="2277170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82309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53"/>
          <p:cNvSpPr txBox="1">
            <a:spLocks noChangeAspect="1" noChangeArrowheads="1"/>
          </p:cNvSpPr>
          <p:nvPr/>
        </p:nvSpPr>
        <p:spPr bwMode="auto">
          <a:xfrm>
            <a:off x="130175" y="43009"/>
            <a:ext cx="435509" cy="374581"/>
          </a:xfrm>
          <a:prstGeom prst="rect">
            <a:avLst/>
          </a:prstGeom>
          <a:noFill/>
          <a:ln w="19050" algn="ctr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06D18C-CD67-47B8-ACDE-D75217F0E5B3}" type="slidenum">
              <a:rPr kumimoji="1" lang="en-US" altLang="ja-JP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</a:rPr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b="1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Outdoor-ready with tough body </a:t>
            </a:r>
            <a:endParaRPr kumimoji="1" lang="ja-JP" altLang="en-US" sz="2800" dirty="0"/>
          </a:p>
        </p:txBody>
      </p:sp>
      <p:cxnSp>
        <p:nvCxnSpPr>
          <p:cNvPr id="22" name="直線コネクタ 73"/>
          <p:cNvCxnSpPr>
            <a:cxnSpLocks noChangeShapeType="1"/>
          </p:cNvCxnSpPr>
          <p:nvPr/>
        </p:nvCxnSpPr>
        <p:spPr bwMode="auto">
          <a:xfrm>
            <a:off x="241300" y="2894893"/>
            <a:ext cx="8623034" cy="0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7" name="図 26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02" y="1946888"/>
            <a:ext cx="1687850" cy="623794"/>
          </a:xfrm>
          <a:prstGeom prst="rect">
            <a:avLst/>
          </a:prstGeom>
        </p:spPr>
      </p:pic>
      <p:pic>
        <p:nvPicPr>
          <p:cNvPr id="32" name="Picture 3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075" y="3974354"/>
            <a:ext cx="817416" cy="81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正方形/長方形 32"/>
          <p:cNvSpPr/>
          <p:nvPr/>
        </p:nvSpPr>
        <p:spPr>
          <a:xfrm>
            <a:off x="6076145" y="2895668"/>
            <a:ext cx="2912567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altLang="ja-JP" sz="1200" b="1" dirty="0">
                <a:solidFill>
                  <a:srgbClr val="000000"/>
                </a:solidFill>
                <a:effectLst/>
              </a:rPr>
              <a:t>Wide operating temperature range</a:t>
            </a:r>
            <a:endParaRPr lang="en-US" altLang="ja-JP" sz="1200" b="1" kern="0" dirty="0">
              <a:solidFill>
                <a:srgbClr val="000000"/>
              </a:solidFill>
              <a:effectLst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l">
              <a:spcBef>
                <a:spcPts val="400"/>
              </a:spcBef>
            </a:pPr>
            <a:r>
              <a:rPr lang="en-US" altLang="ja-JP" sz="1200" dirty="0">
                <a:solidFill>
                  <a:srgbClr val="000000"/>
                </a:solidFill>
                <a:effectLst/>
              </a:rPr>
              <a:t>Equipped with a cooling fan and heater, the </a:t>
            </a:r>
            <a:r>
              <a:rPr lang="en-US" altLang="ja-JP" sz="1200" dirty="0" smtClean="0">
                <a:solidFill>
                  <a:srgbClr val="000000"/>
                </a:solidFill>
                <a:effectLst/>
              </a:rPr>
              <a:t>WV-SFV110(M)/130(M) </a:t>
            </a:r>
            <a:r>
              <a:rPr lang="en-US" altLang="ja-JP" sz="1200" dirty="0">
                <a:solidFill>
                  <a:srgbClr val="000000"/>
                </a:solidFill>
                <a:effectLst/>
              </a:rPr>
              <a:t>works in temperatures from </a:t>
            </a:r>
            <a:r>
              <a:rPr lang="en-US" altLang="ja-JP" sz="1200" dirty="0" smtClean="0">
                <a:solidFill>
                  <a:srgbClr val="000000"/>
                </a:solidFill>
                <a:effectLst/>
              </a:rPr>
              <a:t>-40 </a:t>
            </a:r>
            <a:r>
              <a:rPr lang="en-US" altLang="ja-JP" sz="1200" dirty="0">
                <a:solidFill>
                  <a:srgbClr val="000000"/>
                </a:solidFill>
                <a:effectLst/>
              </a:rPr>
              <a:t>to </a:t>
            </a:r>
            <a:r>
              <a:rPr lang="en-US" altLang="ja-JP" sz="1200" dirty="0" smtClean="0">
                <a:solidFill>
                  <a:srgbClr val="000000"/>
                </a:solidFill>
                <a:effectLst/>
              </a:rPr>
              <a:t>+60 </a:t>
            </a:r>
            <a:r>
              <a:rPr lang="en-US" altLang="ja-JP" sz="1200" dirty="0">
                <a:effectLst/>
              </a:rPr>
              <a:t>degree </a:t>
            </a:r>
            <a:r>
              <a:rPr lang="en-US" altLang="ja-JP" sz="1200" dirty="0" smtClean="0">
                <a:effectLst/>
              </a:rPr>
              <a:t>Celsius.</a:t>
            </a:r>
            <a:r>
              <a:rPr lang="en-US" altLang="ja-JP" sz="1200" dirty="0" smtClean="0">
                <a:solidFill>
                  <a:srgbClr val="000000"/>
                </a:solidFill>
                <a:effectLst/>
              </a:rPr>
              <a:t> </a:t>
            </a:r>
            <a:endParaRPr lang="ja-JP" altLang="en-US" sz="1200" dirty="0">
              <a:solidFill>
                <a:srgbClr val="000000"/>
              </a:solidFill>
              <a:effectLst/>
              <a:cs typeface="Tahoma" panose="020B0604030504040204" pitchFamily="34" charset="0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21829" y="2926195"/>
            <a:ext cx="265082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ja-JP" sz="1200" b="1" dirty="0" smtClean="0">
                <a:effectLst/>
              </a:rPr>
              <a:t>Outdoor-ready </a:t>
            </a:r>
            <a:r>
              <a:rPr lang="en-US" altLang="ja-JP" sz="1200" b="1" dirty="0">
                <a:effectLst/>
              </a:rPr>
              <a:t>camera</a:t>
            </a:r>
            <a:endParaRPr lang="en-US" altLang="ja-JP" sz="1200" b="1" kern="0" dirty="0">
              <a:effectLst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spcBef>
                <a:spcPts val="400"/>
              </a:spcBef>
            </a:pPr>
            <a:r>
              <a:rPr lang="en-US" altLang="ja-JP" sz="1200" dirty="0" smtClean="0">
                <a:effectLst/>
              </a:rPr>
              <a:t>- With a </a:t>
            </a:r>
            <a:r>
              <a:rPr lang="en-US" altLang="ja-JP" sz="1200" dirty="0">
                <a:effectLst/>
              </a:rPr>
              <a:t>polycarbonate </a:t>
            </a:r>
            <a:r>
              <a:rPr lang="en-US" altLang="ja-JP" sz="1200" dirty="0" smtClean="0">
                <a:effectLst/>
              </a:rPr>
              <a:t>camera dome </a:t>
            </a:r>
            <a:r>
              <a:rPr lang="en-US" altLang="ja-JP" sz="1200" dirty="0">
                <a:effectLst/>
              </a:rPr>
              <a:t>and </a:t>
            </a:r>
            <a:endParaRPr lang="en-US" altLang="ja-JP" sz="1200" dirty="0" smtClean="0">
              <a:effectLst/>
            </a:endParaRPr>
          </a:p>
          <a:p>
            <a:pPr algn="l">
              <a:spcBef>
                <a:spcPts val="400"/>
              </a:spcBef>
            </a:pPr>
            <a:r>
              <a:rPr lang="en-US" altLang="ja-JP" sz="1200" dirty="0" smtClean="0">
                <a:effectLst/>
              </a:rPr>
              <a:t>aluminum </a:t>
            </a:r>
            <a:r>
              <a:rPr lang="en-US" altLang="ja-JP" sz="1200" dirty="0">
                <a:effectLst/>
              </a:rPr>
              <a:t>die-cast body, </a:t>
            </a:r>
            <a:r>
              <a:rPr lang="en-US" altLang="ja-JP" sz="1200" dirty="0" smtClean="0">
                <a:effectLst/>
              </a:rPr>
              <a:t>the IP66-rated weather-resistant. </a:t>
            </a:r>
          </a:p>
          <a:p>
            <a:pPr algn="l">
              <a:spcBef>
                <a:spcPts val="400"/>
              </a:spcBef>
            </a:pPr>
            <a:r>
              <a:rPr lang="en-US" altLang="ja-JP" sz="1200" dirty="0" smtClean="0">
                <a:effectLst/>
              </a:rPr>
              <a:t>WV-SFV110(M)/SFV130(M)  </a:t>
            </a:r>
            <a:r>
              <a:rPr lang="en-US" altLang="ja-JP" sz="1200" dirty="0">
                <a:effectLst/>
              </a:rPr>
              <a:t>outdoor </a:t>
            </a:r>
            <a:r>
              <a:rPr lang="en-US" altLang="ja-JP" sz="1200" dirty="0" smtClean="0">
                <a:effectLst/>
              </a:rPr>
              <a:t>cameras are </a:t>
            </a:r>
            <a:r>
              <a:rPr lang="en-US" altLang="ja-JP" sz="1200" dirty="0">
                <a:effectLst/>
              </a:rPr>
              <a:t>ready </a:t>
            </a:r>
            <a:r>
              <a:rPr lang="en-US" altLang="ja-JP" sz="1200" dirty="0" smtClean="0">
                <a:effectLst/>
              </a:rPr>
              <a:t>for </a:t>
            </a:r>
            <a:r>
              <a:rPr lang="en-US" altLang="ja-JP" sz="1200" dirty="0">
                <a:effectLst/>
              </a:rPr>
              <a:t>mounting </a:t>
            </a:r>
            <a:r>
              <a:rPr lang="en-US" altLang="ja-JP" sz="1200" dirty="0" smtClean="0">
                <a:effectLst/>
              </a:rPr>
              <a:t>outdoor.</a:t>
            </a:r>
            <a:endParaRPr lang="en-US" altLang="ja-JP" dirty="0">
              <a:effectLst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38125" y="516255"/>
            <a:ext cx="871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1800" dirty="0" smtClean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The camera conforms to the outdoor harsh environment</a:t>
            </a:r>
            <a:endParaRPr lang="en-US" altLang="ja-JP" sz="1800" dirty="0">
              <a:effectLst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05300" y="866096"/>
            <a:ext cx="57240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0" lang="en-US" altLang="ja-JP" sz="1200" b="1" dirty="0">
                <a:solidFill>
                  <a:srgbClr val="000000"/>
                </a:solidFill>
                <a:effectLst/>
                <a:cs typeface="Tahoma" pitchFamily="34" charset="0"/>
                <a:sym typeface="Lucida Grande"/>
              </a:rPr>
              <a:t>Unbreakable, even if shocked </a:t>
            </a:r>
            <a:r>
              <a:rPr kumimoji="0" lang="en-US" altLang="ja-JP" sz="1200" b="1" dirty="0" smtClean="0">
                <a:solidFill>
                  <a:srgbClr val="000000"/>
                </a:solidFill>
                <a:effectLst/>
                <a:cs typeface="Tahoma" pitchFamily="34" charset="0"/>
                <a:sym typeface="Lucida Grande"/>
              </a:rPr>
              <a:t>externally</a:t>
            </a:r>
            <a:endParaRPr lang="en-US" altLang="ja-JP" dirty="0">
              <a:effectLst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873705" y="1073982"/>
            <a:ext cx="32169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l">
              <a:buFontTx/>
              <a:buChar char="-"/>
            </a:pPr>
            <a:r>
              <a:rPr lang="en-US" altLang="ja-JP" sz="1200" dirty="0" smtClean="0">
                <a:effectLst/>
              </a:rPr>
              <a:t>Equipped with M12 connector which can withstand the vehicular vibration, the</a:t>
            </a:r>
            <a:r>
              <a:rPr lang="ja-JP" altLang="en-US" sz="1200" dirty="0" smtClean="0">
                <a:effectLst/>
              </a:rPr>
              <a:t> </a:t>
            </a:r>
            <a:r>
              <a:rPr lang="en-US" altLang="ja-JP" sz="1200" dirty="0" smtClean="0">
                <a:effectLst/>
              </a:rPr>
              <a:t>WV-SFV110M/SFV130M </a:t>
            </a:r>
            <a:r>
              <a:rPr kumimoji="0" lang="en-US" altLang="ja-JP" sz="1200" kern="0" dirty="0">
                <a:solidFill>
                  <a:prstClr val="black"/>
                </a:solidFill>
                <a:effectLst/>
                <a:cs typeface="Tahoma" pitchFamily="34" charset="0"/>
              </a:rPr>
              <a:t>compatible with Railway applications </a:t>
            </a:r>
            <a:r>
              <a:rPr lang="en-US" altLang="ja-JP" sz="1200" dirty="0" smtClean="0">
                <a:effectLst/>
              </a:rPr>
              <a:t>since these cameras comply with ECE-R10. 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321828" y="1069621"/>
            <a:ext cx="27745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l">
              <a:buFontTx/>
              <a:buChar char="-"/>
            </a:pPr>
            <a:r>
              <a:rPr lang="en-US" altLang="ja-JP" sz="1200" dirty="0" smtClean="0">
                <a:effectLst/>
              </a:rPr>
              <a:t>Then WV-SFV110(M)/SFV130(M) can withstand severe shock and vibration since these cameras comply with EN50155-T3.</a:t>
            </a:r>
          </a:p>
        </p:txBody>
      </p:sp>
      <p:pic>
        <p:nvPicPr>
          <p:cNvPr id="46" name="Picture 3" descr="C:\Backup_PC\SSDC_kiku\1_開発機種\SFN_SFV13x\写真\カタログ用写真\WV-SFV130\640x480_png\WV-SFV130_D_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420" y="3879709"/>
            <a:ext cx="951294" cy="8918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太陽 46"/>
          <p:cNvSpPr/>
          <p:nvPr/>
        </p:nvSpPr>
        <p:spPr>
          <a:xfrm>
            <a:off x="7918671" y="3730046"/>
            <a:ext cx="995808" cy="944862"/>
          </a:xfrm>
          <a:prstGeom prst="sun">
            <a:avLst/>
          </a:prstGeom>
          <a:solidFill>
            <a:srgbClr val="FF66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rgbClr val="FFFFFF"/>
              </a:solidFill>
              <a:effectLst/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8" name="Picture 3" descr="C:\Backup_PC\SSDC_kiku\1_開発機種\SFN_SFV13x\写真\カタログ用写真\WV-SFV130\640x480_png\WV-SFV130_D_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785" y="2011755"/>
            <a:ext cx="526996" cy="49405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直線コネクタ 48"/>
          <p:cNvCxnSpPr/>
          <p:nvPr/>
        </p:nvCxnSpPr>
        <p:spPr>
          <a:xfrm flipV="1">
            <a:off x="6029336" y="2894893"/>
            <a:ext cx="0" cy="1953926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正方形/長方形 49"/>
          <p:cNvSpPr/>
          <p:nvPr/>
        </p:nvSpPr>
        <p:spPr>
          <a:xfrm>
            <a:off x="2859210" y="3162245"/>
            <a:ext cx="260350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l">
              <a:buFontTx/>
              <a:buChar char="-"/>
            </a:pPr>
            <a:r>
              <a:rPr lang="en-US" altLang="ja-JP" sz="1200" dirty="0" smtClean="0">
                <a:effectLst/>
              </a:rPr>
              <a:t>Equipped with RJ45 waterproof connector, </a:t>
            </a:r>
            <a:br>
              <a:rPr lang="en-US" altLang="ja-JP" sz="1200" dirty="0" smtClean="0">
                <a:effectLst/>
              </a:rPr>
            </a:br>
            <a:r>
              <a:rPr lang="en-US" altLang="ja-JP" sz="1200" dirty="0" smtClean="0">
                <a:effectLst/>
              </a:rPr>
              <a:t>the WV-SFV110(M)/SFV130(M) camera can connect to LAN cable without waterproof tape.</a:t>
            </a:r>
            <a:br>
              <a:rPr lang="en-US" altLang="ja-JP" sz="1200" dirty="0" smtClean="0">
                <a:effectLst/>
              </a:rPr>
            </a:br>
            <a:r>
              <a:rPr lang="en-US" altLang="ja-JP" sz="1200" dirty="0" smtClean="0">
                <a:effectLst/>
              </a:rPr>
              <a:t/>
            </a:r>
            <a:br>
              <a:rPr lang="en-US" altLang="ja-JP" sz="1200" dirty="0" smtClean="0">
                <a:effectLst/>
              </a:rPr>
            </a:br>
            <a:r>
              <a:rPr lang="en-US" altLang="ja-JP" sz="1050" dirty="0" smtClean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*Need </a:t>
            </a:r>
            <a:r>
              <a:rPr lang="en-US" altLang="ja-JP" sz="105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to procure RJ45 plug and special tool.</a:t>
            </a:r>
          </a:p>
          <a:p>
            <a:pPr algn="l"/>
            <a:endParaRPr lang="en-US" altLang="ja-JP" dirty="0">
              <a:effectLst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1" name="図 50" descr="画面の領域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7393AA"/>
              </a:clrFrom>
              <a:clrTo>
                <a:srgbClr val="7393AA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1568" b="94344" l="3356" r="9849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962" y="4418399"/>
            <a:ext cx="1157541" cy="755509"/>
          </a:xfrm>
          <a:prstGeom prst="rect">
            <a:avLst/>
          </a:prstGeom>
        </p:spPr>
      </p:pic>
      <p:pic>
        <p:nvPicPr>
          <p:cNvPr id="52" name="図 51" descr="画面の領域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89A0BF"/>
              </a:clrFrom>
              <a:clrTo>
                <a:srgbClr val="89A0B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3793" b="87069" l="1303" r="980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665" y="4397002"/>
            <a:ext cx="824098" cy="311386"/>
          </a:xfrm>
          <a:prstGeom prst="rect">
            <a:avLst/>
          </a:prstGeom>
        </p:spPr>
      </p:pic>
      <p:sp>
        <p:nvSpPr>
          <p:cNvPr id="53" name="正方形/長方形 52"/>
          <p:cNvSpPr/>
          <p:nvPr/>
        </p:nvSpPr>
        <p:spPr>
          <a:xfrm>
            <a:off x="5771777" y="1068454"/>
            <a:ext cx="32169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l">
              <a:buFontTx/>
              <a:buChar char="-"/>
            </a:pPr>
            <a:r>
              <a:rPr lang="en-US" altLang="ja-JP" sz="1200" dirty="0" smtClean="0">
                <a:effectLst/>
              </a:rPr>
              <a:t>The</a:t>
            </a:r>
            <a:r>
              <a:rPr lang="ja-JP" altLang="en-US" sz="1200" dirty="0" smtClean="0">
                <a:effectLst/>
              </a:rPr>
              <a:t> </a:t>
            </a:r>
            <a:r>
              <a:rPr lang="en-US" altLang="ja-JP" sz="1200" dirty="0" smtClean="0">
                <a:effectLst/>
              </a:rPr>
              <a:t>WV-SFV110(M)/SFV130(M) camera is </a:t>
            </a:r>
            <a:r>
              <a:rPr lang="en-US" altLang="ja-JP" sz="1200" dirty="0">
                <a:effectLst/>
              </a:rPr>
              <a:t>IK10-</a:t>
            </a:r>
            <a:r>
              <a:rPr kumimoji="0" lang="en-US" altLang="ja-JP" sz="1200" dirty="0">
                <a:solidFill>
                  <a:srgbClr val="000000"/>
                </a:solidFill>
                <a:effectLst/>
                <a:cs typeface="Tahoma" pitchFamily="34" charset="0"/>
                <a:sym typeface="Lucida Grande"/>
              </a:rPr>
              <a:t>rated impact </a:t>
            </a:r>
            <a:r>
              <a:rPr kumimoji="0" lang="en-US" altLang="ja-JP" sz="1200" dirty="0" smtClean="0">
                <a:solidFill>
                  <a:srgbClr val="000000"/>
                </a:solidFill>
                <a:effectLst/>
                <a:cs typeface="Tahoma" pitchFamily="34" charset="0"/>
                <a:sym typeface="Lucida Grande"/>
              </a:rPr>
              <a:t>resistant. </a:t>
            </a:r>
            <a:r>
              <a:rPr lang="en-US" altLang="ja-JP" sz="1200" dirty="0" smtClean="0">
                <a:effectLst/>
              </a:rPr>
              <a:t>In </a:t>
            </a:r>
            <a:r>
              <a:rPr lang="en-US" altLang="ja-JP" sz="1200" dirty="0">
                <a:effectLst/>
              </a:rPr>
              <a:t>case the camera is </a:t>
            </a:r>
            <a:r>
              <a:rPr lang="en-US" altLang="ja-JP" sz="1200" dirty="0" smtClean="0">
                <a:effectLst/>
              </a:rPr>
              <a:t>subjected </a:t>
            </a:r>
            <a:r>
              <a:rPr lang="en-US" altLang="ja-JP" sz="1200" dirty="0">
                <a:effectLst/>
              </a:rPr>
              <a:t>to mechanical </a:t>
            </a:r>
            <a:r>
              <a:rPr lang="en-US" altLang="ja-JP" sz="1200" dirty="0" smtClean="0">
                <a:effectLst/>
              </a:rPr>
              <a:t/>
            </a:r>
            <a:br>
              <a:rPr lang="en-US" altLang="ja-JP" sz="1200" dirty="0" smtClean="0">
                <a:effectLst/>
              </a:rPr>
            </a:br>
            <a:r>
              <a:rPr lang="en-US" altLang="ja-JP" sz="1200" dirty="0" smtClean="0">
                <a:effectLst/>
              </a:rPr>
              <a:t>shock</a:t>
            </a:r>
            <a:r>
              <a:rPr lang="en-US" altLang="ja-JP" sz="1200" dirty="0">
                <a:effectLst/>
              </a:rPr>
              <a:t>, </a:t>
            </a:r>
            <a:r>
              <a:rPr lang="en-US" altLang="ja-JP" sz="1200" dirty="0" smtClean="0">
                <a:effectLst/>
              </a:rPr>
              <a:t>an impact-resistant </a:t>
            </a:r>
            <a:br>
              <a:rPr lang="en-US" altLang="ja-JP" sz="1200" dirty="0" smtClean="0">
                <a:effectLst/>
              </a:rPr>
            </a:br>
            <a:r>
              <a:rPr lang="en-US" altLang="ja-JP" sz="1200" dirty="0" smtClean="0">
                <a:effectLst/>
              </a:rPr>
              <a:t>aluminum die-cast body </a:t>
            </a:r>
            <a:br>
              <a:rPr lang="en-US" altLang="ja-JP" sz="1200" dirty="0" smtClean="0">
                <a:effectLst/>
              </a:rPr>
            </a:br>
            <a:r>
              <a:rPr lang="en-US" altLang="ja-JP" sz="1200" dirty="0" smtClean="0">
                <a:effectLst/>
              </a:rPr>
              <a:t>protects </a:t>
            </a:r>
            <a:r>
              <a:rPr lang="en-US" altLang="ja-JP" sz="1200" dirty="0">
                <a:effectLst/>
              </a:rPr>
              <a:t>the </a:t>
            </a:r>
            <a:r>
              <a:rPr lang="en-US" altLang="ja-JP" sz="1200" dirty="0" smtClean="0">
                <a:effectLst/>
              </a:rPr>
              <a:t>optical </a:t>
            </a:r>
            <a:r>
              <a:rPr lang="en-US" altLang="ja-JP" sz="1200" dirty="0">
                <a:effectLst/>
              </a:rPr>
              <a:t>system </a:t>
            </a:r>
            <a:r>
              <a:rPr lang="en-US" altLang="ja-JP" sz="1200" dirty="0" smtClean="0">
                <a:effectLst/>
              </a:rPr>
              <a:t/>
            </a:r>
            <a:br>
              <a:rPr lang="en-US" altLang="ja-JP" sz="1200" dirty="0" smtClean="0">
                <a:effectLst/>
              </a:rPr>
            </a:br>
            <a:r>
              <a:rPr lang="en-US" altLang="ja-JP" sz="1200" dirty="0" smtClean="0">
                <a:effectLst/>
              </a:rPr>
              <a:t>from the impact.</a:t>
            </a:r>
            <a:endParaRPr lang="en-US" altLang="ja-JP" dirty="0">
              <a:effectLst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4" name="Picture 19" descr="\\pcc-ad.pcc.mei.co.jp\share$\20-社内プロジェクト\セキュリティ\画質審査\新コンパクトドームカメラ\160114_プロモ撮影\静止画\SFV130_昼_SDOFF_R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343" y="2030622"/>
            <a:ext cx="1483461" cy="834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842" t="31048" r="61515" b="14924"/>
          <a:stretch/>
        </p:blipFill>
        <p:spPr bwMode="auto">
          <a:xfrm rot="5400000" flipV="1">
            <a:off x="3721338" y="1957888"/>
            <a:ext cx="774599" cy="10958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10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53"/>
          <p:cNvSpPr txBox="1">
            <a:spLocks noChangeAspect="1" noChangeArrowheads="1"/>
          </p:cNvSpPr>
          <p:nvPr/>
        </p:nvSpPr>
        <p:spPr bwMode="auto">
          <a:xfrm>
            <a:off x="130175" y="43009"/>
            <a:ext cx="435509" cy="374581"/>
          </a:xfrm>
          <a:prstGeom prst="rect">
            <a:avLst/>
          </a:prstGeom>
          <a:noFill/>
          <a:ln w="19050" algn="ctr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06D18C-CD67-47B8-ACDE-D75217F0E5B3}" type="slidenum">
              <a:rPr kumimoji="1" lang="en-US" altLang="ja-JP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</a:rPr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en-US" altLang="ja-JP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-28575" y="-17463"/>
            <a:ext cx="9172575" cy="482601"/>
          </a:xfrm>
        </p:spPr>
        <p:txBody>
          <a:bodyPr/>
          <a:lstStyle/>
          <a:p>
            <a:r>
              <a:rPr lang="en-US" altLang="ja-JP" sz="24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IP-Network friendly</a:t>
            </a:r>
            <a:endParaRPr kumimoji="1" lang="ja-JP" altLang="en-US" dirty="0"/>
          </a:p>
        </p:txBody>
      </p:sp>
      <p:sp>
        <p:nvSpPr>
          <p:cNvPr id="17" name="正方形/長方形 4"/>
          <p:cNvSpPr>
            <a:spLocks noChangeArrowheads="1"/>
          </p:cNvSpPr>
          <p:nvPr/>
        </p:nvSpPr>
        <p:spPr bwMode="auto">
          <a:xfrm>
            <a:off x="147637" y="569912"/>
            <a:ext cx="4894263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b="1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Appropriate-sized video stream </a:t>
            </a:r>
            <a:endParaRPr kumimoji="0" lang="en-US" altLang="ja-JP" sz="1400" dirty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ts val="400"/>
              </a:spcBef>
              <a:buFontTx/>
              <a:buNone/>
            </a:pPr>
            <a:r>
              <a:rPr kumimoji="0" lang="en-US" altLang="ja-JP" sz="12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Monitors, recorders, smartphones and remote sites such as branches have different requirements for image quality and network bandwidth. </a:t>
            </a:r>
            <a:r>
              <a:rPr kumimoji="0" lang="en-US" altLang="ja-JP" sz="12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WV-SFV110(M)/SFV130(M)/SFN110/SFN130 </a:t>
            </a:r>
            <a:r>
              <a:rPr kumimoji="0" lang="en-US" altLang="ja-JP" sz="12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camera saves the network bandwidth, sending out up to four H.264 (High profile) streams and JPEG streams sized appropriately for each device requirement.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en-US" altLang="ja-JP" sz="1200" dirty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b="1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Higher H.264 compression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2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With the latest </a:t>
            </a:r>
            <a:r>
              <a:rPr kumimoji="0" lang="en-US" altLang="ja-JP" sz="12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LSI</a:t>
            </a:r>
            <a:r>
              <a:rPr kumimoji="0" lang="en-US" altLang="ja-JP" sz="12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, </a:t>
            </a:r>
            <a:r>
              <a:rPr kumimoji="0" lang="en-US" altLang="ja-JP" sz="12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WV-SFV110(M)/SFV130(M)/SFN110/SFN130 </a:t>
            </a:r>
            <a:r>
              <a:rPr kumimoji="0" lang="en-US" altLang="ja-JP" sz="12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camera saves the network bandwidth and the recorder disk space, keeping high quality of images.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en-US" altLang="ja-JP" sz="1200" dirty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b="1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Smart coding Technology   </a:t>
            </a:r>
            <a:endParaRPr kumimoji="0" lang="en-US" altLang="ja-JP" sz="1400" b="1" dirty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ts val="400"/>
              </a:spcBef>
              <a:buNone/>
            </a:pPr>
            <a:r>
              <a:rPr kumimoji="0" lang="en-US" altLang="ja-JP" sz="12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Group of </a:t>
            </a:r>
            <a:r>
              <a:rPr kumimoji="0" lang="en-US" altLang="ja-JP" sz="12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Pictures (GOP)</a:t>
            </a:r>
            <a:r>
              <a:rPr lang="en-US" altLang="ja-JP" sz="1200" dirty="0" smtClean="0">
                <a:effectLst/>
                <a:latin typeface="Tahoma" pitchFamily="34" charset="0"/>
                <a:ea typeface="HGPｺﾞｼｯｸE" pitchFamily="50" charset="-128"/>
              </a:rPr>
              <a:t> </a:t>
            </a:r>
            <a:r>
              <a:rPr lang="en-US" altLang="ja-JP" sz="1200" dirty="0">
                <a:effectLst/>
                <a:latin typeface="Tahoma" pitchFamily="34" charset="0"/>
                <a:ea typeface="HGPｺﾞｼｯｸE" pitchFamily="50" charset="-128"/>
              </a:rPr>
              <a:t>control removes unnecessary information from the frame for realizing efficient encoding.</a:t>
            </a:r>
            <a:endParaRPr kumimoji="0" lang="en-US" altLang="ja-JP" sz="1200" dirty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ts val="400"/>
              </a:spcBef>
              <a:buFontTx/>
              <a:buNone/>
            </a:pPr>
            <a:r>
              <a:rPr kumimoji="0" lang="en-US" altLang="ja-JP" sz="12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With the latest bitrate reducing technology, GOP</a:t>
            </a:r>
            <a:r>
              <a:rPr kumimoji="0" lang="en-US" altLang="ja-JP" sz="12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</a:t>
            </a:r>
            <a:r>
              <a:rPr kumimoji="0" lang="en-US" altLang="ja-JP" sz="12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control, 3D-MNR and FDF, WV-SFV110(M)/SFV130(M)/SFN110/SFN130 camera saves the network bandwidth and the recorder disk space.</a:t>
            </a:r>
            <a:endParaRPr kumimoji="0" lang="en-US" altLang="ja-JP" sz="1200" dirty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</p:txBody>
      </p:sp>
      <p:graphicFrame>
        <p:nvGraphicFramePr>
          <p:cNvPr id="44" name="表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23744"/>
              </p:ext>
            </p:extLst>
          </p:nvPr>
        </p:nvGraphicFramePr>
        <p:xfrm>
          <a:off x="5277666" y="2221147"/>
          <a:ext cx="3462474" cy="6857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67914"/>
                <a:gridCol w="1005840"/>
                <a:gridCol w="118872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Cameras</a:t>
                      </a:r>
                      <a:endParaRPr kumimoji="1" lang="ja-JP" altLang="en-US" sz="900" b="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WV-SW158</a:t>
                      </a:r>
                      <a:endParaRPr kumimoji="1" lang="ja-JP" altLang="en-US" sz="900" b="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WV-SFV130</a:t>
                      </a:r>
                      <a:endParaRPr kumimoji="1" lang="ja-JP" altLang="en-US" sz="900" b="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Full HD at 30fps</a:t>
                      </a:r>
                      <a:endParaRPr kumimoji="1" lang="ja-JP" altLang="en-US" sz="900" b="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 Mbps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Mbps ( -25%)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Full</a:t>
                      </a:r>
                      <a:r>
                        <a:rPr kumimoji="1" lang="en-US" altLang="ja-JP" sz="900" b="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HD at </a:t>
                      </a:r>
                      <a:r>
                        <a:rPr kumimoji="1" lang="en-US" altLang="ja-JP" sz="9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10fps</a:t>
                      </a:r>
                      <a:endParaRPr kumimoji="1" lang="ja-JP" altLang="en-US" sz="900" b="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 Mbps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Mbps ( -50%)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</a:tr>
            </a:tbl>
          </a:graphicData>
        </a:graphic>
      </p:graphicFrame>
      <p:graphicFrame>
        <p:nvGraphicFramePr>
          <p:cNvPr id="48" name="表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520878"/>
              </p:ext>
            </p:extLst>
          </p:nvPr>
        </p:nvGraphicFramePr>
        <p:xfrm>
          <a:off x="1153920" y="4358734"/>
          <a:ext cx="3801034" cy="64689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52120"/>
                <a:gridCol w="1036320"/>
                <a:gridCol w="1312594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Scene</a:t>
                      </a:r>
                      <a:endParaRPr kumimoji="1" lang="ja-JP" altLang="en-US" sz="900" b="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Without</a:t>
                      </a:r>
                      <a:r>
                        <a:rPr kumimoji="1" lang="en-US" altLang="ja-JP" sz="900" b="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GOP</a:t>
                      </a:r>
                      <a:endParaRPr kumimoji="1" lang="ja-JP" altLang="en-US" sz="900" b="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With GOP</a:t>
                      </a:r>
                      <a:endParaRPr kumimoji="1" lang="ja-JP" altLang="en-US" sz="900" b="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76" marR="91476" marT="45709" marB="45709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Heavy traffic of people</a:t>
                      </a:r>
                      <a:endParaRPr kumimoji="1" lang="ja-JP" altLang="ja-JP" sz="900" b="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+mn-ea"/>
                        <a:cs typeface="Tahoma" panose="020B060403050404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r>
                        <a:rPr kumimoji="1" lang="ja-JP" altLang="en-US" sz="900" b="0" baseline="0" dirty="0" smtClean="0">
                          <a:latin typeface="Tahoma" panose="020B0604030504040204" pitchFamily="34" charset="0"/>
                          <a:ea typeface="Meiryo UI" panose="020B0604030504040204" pitchFamily="50" charset="-128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9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Mbps</a:t>
                      </a:r>
                      <a:endParaRPr kumimoji="1" lang="ja-JP" altLang="en-US" sz="900" b="0" dirty="0">
                        <a:latin typeface="Tahoma" panose="020B0604030504040204" pitchFamily="34" charset="0"/>
                        <a:ea typeface="Meiryo UI" panose="020B0604030504040204" pitchFamily="50" charset="-128"/>
                        <a:cs typeface="Tahoma" panose="020B060403050404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Mbps</a:t>
                      </a:r>
                      <a:endParaRPr kumimoji="1" lang="ja-JP" altLang="en-US" sz="900" b="0" dirty="0">
                        <a:latin typeface="Tahoma" panose="020B0604030504040204" pitchFamily="34" charset="0"/>
                        <a:ea typeface="Meiryo UI" panose="020B0604030504040204" pitchFamily="50" charset="-128"/>
                        <a:cs typeface="Tahoma" panose="020B0604030504040204" pitchFamily="34" charset="0"/>
                      </a:endParaRPr>
                    </a:p>
                  </a:txBody>
                  <a:tcPr marL="36000" marR="3600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Minimal traffic of people</a:t>
                      </a:r>
                      <a:endParaRPr kumimoji="1" lang="en-US" altLang="ja-JP" sz="900" b="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Mbps</a:t>
                      </a:r>
                      <a:endParaRPr kumimoji="1" lang="ja-JP" altLang="en-US" sz="900" b="0" dirty="0">
                        <a:latin typeface="Tahoma" panose="020B0604030504040204" pitchFamily="34" charset="0"/>
                        <a:ea typeface="Meiryo UI" panose="020B0604030504040204" pitchFamily="50" charset="-128"/>
                        <a:cs typeface="Tahoma" panose="020B060403050404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Mbps(-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</a:t>
                      </a:r>
                      <a:r>
                        <a:rPr kumimoji="1" lang="ja-JP" altLang="en-US" sz="900" b="0" baseline="0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 - 60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Meiryo UI" panose="020B0604030504040204" pitchFamily="50" charset="-128"/>
                        <a:cs typeface="Tahoma" panose="020B0604030504040204" pitchFamily="34" charset="0"/>
                      </a:endParaRPr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  <p:sp>
        <p:nvSpPr>
          <p:cNvPr id="49" name="テキスト ボックス 2"/>
          <p:cNvSpPr txBox="1">
            <a:spLocks noChangeAspect="1" noChangeArrowheads="1"/>
          </p:cNvSpPr>
          <p:nvPr/>
        </p:nvSpPr>
        <p:spPr bwMode="auto">
          <a:xfrm>
            <a:off x="4951855" y="4583165"/>
            <a:ext cx="21193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When people are walking, I-frame is inserted at regular intervals as usual.</a:t>
            </a:r>
            <a:endParaRPr lang="ja-JP" altLang="en-US" sz="800" dirty="0">
              <a:effectLst/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50" name="テキスト ボックス 10"/>
          <p:cNvSpPr txBox="1">
            <a:spLocks noChangeAspect="1" noChangeArrowheads="1"/>
          </p:cNvSpPr>
          <p:nvPr/>
        </p:nvSpPr>
        <p:spPr bwMode="auto">
          <a:xfrm>
            <a:off x="6814438" y="4583165"/>
            <a:ext cx="23295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When there is no person walking, I-frames are thinned down to reduce the amount of data.</a:t>
            </a:r>
            <a:endParaRPr lang="ja-JP" altLang="en-US" sz="800" dirty="0">
              <a:effectLst/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grpSp>
        <p:nvGrpSpPr>
          <p:cNvPr id="51" name="グループ化 50"/>
          <p:cNvGrpSpPr>
            <a:grpSpLocks noChangeAspect="1"/>
          </p:cNvGrpSpPr>
          <p:nvPr/>
        </p:nvGrpSpPr>
        <p:grpSpPr>
          <a:xfrm>
            <a:off x="5277545" y="3121256"/>
            <a:ext cx="3390666" cy="1483065"/>
            <a:chOff x="1331640" y="2206404"/>
            <a:chExt cx="5460261" cy="2388296"/>
          </a:xfrm>
        </p:grpSpPr>
        <p:pic>
          <p:nvPicPr>
            <p:cNvPr id="5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7606" t="14034" r="46601" b="11918"/>
            <a:stretch>
              <a:fillRect/>
            </a:stretch>
          </p:blipFill>
          <p:spPr bwMode="auto">
            <a:xfrm>
              <a:off x="1331835" y="3744469"/>
              <a:ext cx="2664000" cy="850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52637" t="14034" r="1591" b="11918"/>
            <a:stretch>
              <a:fillRect/>
            </a:stretch>
          </p:blipFill>
          <p:spPr bwMode="auto">
            <a:xfrm>
              <a:off x="4127901" y="3744035"/>
              <a:ext cx="2664000" cy="850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4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2" t="4614" r="7601" b="4916"/>
            <a:stretch>
              <a:fillRect/>
            </a:stretch>
          </p:blipFill>
          <p:spPr bwMode="auto">
            <a:xfrm>
              <a:off x="1331640" y="2206404"/>
              <a:ext cx="2662656" cy="1493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2" t="4744" r="3744"/>
            <a:stretch>
              <a:fillRect/>
            </a:stretch>
          </p:blipFill>
          <p:spPr bwMode="auto">
            <a:xfrm>
              <a:off x="4127903" y="2206404"/>
              <a:ext cx="2663613" cy="1493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6" name="正方形/長方形 55"/>
          <p:cNvSpPr>
            <a:spLocks noChangeAspect="1"/>
          </p:cNvSpPr>
          <p:nvPr/>
        </p:nvSpPr>
        <p:spPr>
          <a:xfrm>
            <a:off x="7020753" y="4346622"/>
            <a:ext cx="498855" cy="184666"/>
          </a:xfrm>
          <a:prstGeom prst="rect">
            <a:avLst/>
          </a:prstGeom>
          <a:noFill/>
          <a:ln>
            <a:noFill/>
          </a:ln>
        </p:spPr>
        <p:txBody>
          <a:bodyPr wrap="none" tIns="0" bIns="0">
            <a:spAutoFit/>
          </a:bodyPr>
          <a:lstStyle/>
          <a:p>
            <a:pPr algn="ctr" eaLnBrk="1" hangingPunct="1">
              <a:defRPr/>
            </a:pPr>
            <a:r>
              <a:rPr lang="en-US" altLang="ja-JP" sz="600" dirty="0" smtClean="0">
                <a:solidFill>
                  <a:srgbClr val="FF0000"/>
                </a:solidFill>
                <a:effectLst/>
              </a:rPr>
              <a:t>Predicted</a:t>
            </a:r>
          </a:p>
          <a:p>
            <a:pPr algn="ctr" eaLnBrk="1" hangingPunct="1">
              <a:defRPr/>
            </a:pPr>
            <a:r>
              <a:rPr lang="en-US" altLang="ja-JP" sz="600" dirty="0" smtClean="0">
                <a:solidFill>
                  <a:srgbClr val="FF0000"/>
                </a:solidFill>
                <a:effectLst/>
              </a:rPr>
              <a:t> Frame</a:t>
            </a:r>
            <a:endParaRPr lang="ja-JP" altLang="en-US" sz="600" dirty="0" smtClean="0">
              <a:solidFill>
                <a:srgbClr val="FF0000"/>
              </a:solidFill>
              <a:effectLst/>
            </a:endParaRPr>
          </a:p>
        </p:txBody>
      </p:sp>
      <p:cxnSp>
        <p:nvCxnSpPr>
          <p:cNvPr id="57" name="直線矢印コネクタ 56"/>
          <p:cNvCxnSpPr>
            <a:cxnSpLocks noChangeAspect="1"/>
          </p:cNvCxnSpPr>
          <p:nvPr/>
        </p:nvCxnSpPr>
        <p:spPr>
          <a:xfrm flipH="1">
            <a:off x="7060334" y="4318669"/>
            <a:ext cx="397430" cy="0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正方形/長方形 57"/>
          <p:cNvSpPr>
            <a:spLocks noChangeAspect="1"/>
          </p:cNvSpPr>
          <p:nvPr/>
        </p:nvSpPr>
        <p:spPr>
          <a:xfrm>
            <a:off x="7437852" y="4346622"/>
            <a:ext cx="498855" cy="184666"/>
          </a:xfrm>
          <a:prstGeom prst="rect">
            <a:avLst/>
          </a:prstGeom>
          <a:noFill/>
          <a:ln>
            <a:noFill/>
          </a:ln>
        </p:spPr>
        <p:txBody>
          <a:bodyPr wrap="none" tIns="0" bIns="0">
            <a:spAutoFit/>
          </a:bodyPr>
          <a:lstStyle/>
          <a:p>
            <a:pPr algn="ctr" eaLnBrk="1" hangingPunct="1">
              <a:defRPr/>
            </a:pPr>
            <a:r>
              <a:rPr lang="en-US" altLang="ja-JP" sz="600" dirty="0" smtClean="0">
                <a:solidFill>
                  <a:srgbClr val="FF0000"/>
                </a:solidFill>
                <a:effectLst/>
              </a:rPr>
              <a:t>Predicted</a:t>
            </a:r>
          </a:p>
          <a:p>
            <a:pPr algn="ctr" eaLnBrk="1" hangingPunct="1">
              <a:defRPr/>
            </a:pPr>
            <a:r>
              <a:rPr lang="en-US" altLang="ja-JP" sz="600" dirty="0" smtClean="0">
                <a:solidFill>
                  <a:srgbClr val="FF0000"/>
                </a:solidFill>
                <a:effectLst/>
              </a:rPr>
              <a:t> Frame</a:t>
            </a:r>
            <a:endParaRPr lang="ja-JP" altLang="en-US" sz="600" dirty="0" smtClean="0">
              <a:solidFill>
                <a:srgbClr val="FF0000"/>
              </a:solidFill>
              <a:effectLst/>
            </a:endParaRPr>
          </a:p>
        </p:txBody>
      </p:sp>
      <p:cxnSp>
        <p:nvCxnSpPr>
          <p:cNvPr id="59" name="直線矢印コネクタ 58"/>
          <p:cNvCxnSpPr>
            <a:cxnSpLocks noChangeAspect="1"/>
          </p:cNvCxnSpPr>
          <p:nvPr/>
        </p:nvCxnSpPr>
        <p:spPr>
          <a:xfrm flipH="1">
            <a:off x="7467252" y="4318669"/>
            <a:ext cx="428662" cy="0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正方形/長方形 59"/>
          <p:cNvSpPr>
            <a:spLocks noChangeAspect="1"/>
          </p:cNvSpPr>
          <p:nvPr/>
        </p:nvSpPr>
        <p:spPr>
          <a:xfrm>
            <a:off x="7863690" y="4346622"/>
            <a:ext cx="498855" cy="184666"/>
          </a:xfrm>
          <a:prstGeom prst="rect">
            <a:avLst/>
          </a:prstGeom>
          <a:noFill/>
          <a:ln>
            <a:noFill/>
          </a:ln>
        </p:spPr>
        <p:txBody>
          <a:bodyPr wrap="none" tIns="0" bIns="0">
            <a:spAutoFit/>
          </a:bodyPr>
          <a:lstStyle/>
          <a:p>
            <a:pPr algn="ctr" eaLnBrk="1" hangingPunct="1">
              <a:defRPr/>
            </a:pPr>
            <a:r>
              <a:rPr lang="en-US" altLang="ja-JP" sz="600" dirty="0" smtClean="0">
                <a:solidFill>
                  <a:srgbClr val="FF0000"/>
                </a:solidFill>
                <a:effectLst/>
              </a:rPr>
              <a:t>Predicted</a:t>
            </a:r>
          </a:p>
          <a:p>
            <a:pPr algn="ctr" eaLnBrk="1" hangingPunct="1">
              <a:defRPr/>
            </a:pPr>
            <a:r>
              <a:rPr lang="en-US" altLang="ja-JP" sz="600" dirty="0" smtClean="0">
                <a:solidFill>
                  <a:srgbClr val="FF0000"/>
                </a:solidFill>
                <a:effectLst/>
              </a:rPr>
              <a:t> Frame</a:t>
            </a:r>
            <a:endParaRPr lang="ja-JP" altLang="en-US" sz="600" dirty="0" smtClean="0">
              <a:solidFill>
                <a:srgbClr val="FF0000"/>
              </a:solidFill>
              <a:effectLst/>
            </a:endParaRPr>
          </a:p>
        </p:txBody>
      </p:sp>
      <p:cxnSp>
        <p:nvCxnSpPr>
          <p:cNvPr id="61" name="直線矢印コネクタ 60"/>
          <p:cNvCxnSpPr>
            <a:cxnSpLocks noChangeAspect="1"/>
          </p:cNvCxnSpPr>
          <p:nvPr/>
        </p:nvCxnSpPr>
        <p:spPr>
          <a:xfrm flipH="1">
            <a:off x="7895914" y="4318669"/>
            <a:ext cx="434975" cy="0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正方形/長方形 61"/>
          <p:cNvSpPr/>
          <p:nvPr/>
        </p:nvSpPr>
        <p:spPr>
          <a:xfrm rot="16200000">
            <a:off x="4772720" y="4139747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800" dirty="0">
                <a:solidFill>
                  <a:srgbClr val="3399FF"/>
                </a:solidFill>
                <a:effectLst/>
                <a:ea typeface="Tahoma" panose="020B0604030504040204" pitchFamily="34" charset="0"/>
                <a:cs typeface="Tahoma" panose="020B0604030504040204" pitchFamily="34" charset="0"/>
              </a:rPr>
              <a:t>Generated </a:t>
            </a:r>
            <a:endParaRPr lang="en-US" altLang="ja-JP" sz="800" dirty="0" smtClean="0">
              <a:solidFill>
                <a:srgbClr val="3399FF"/>
              </a:solidFill>
              <a:effectLst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en-US" altLang="ja-JP" sz="800" dirty="0" smtClean="0">
                <a:solidFill>
                  <a:srgbClr val="3399FF"/>
                </a:solidFill>
                <a:effectLst/>
                <a:ea typeface="Tahoma" panose="020B0604030504040204" pitchFamily="34" charset="0"/>
                <a:cs typeface="Tahoma" panose="020B0604030504040204" pitchFamily="34" charset="0"/>
              </a:rPr>
              <a:t>code </a:t>
            </a:r>
            <a:r>
              <a:rPr lang="en-US" altLang="ja-JP" sz="800" dirty="0">
                <a:solidFill>
                  <a:srgbClr val="3399FF"/>
                </a:solidFill>
                <a:effectLst/>
                <a:ea typeface="Tahoma" panose="020B0604030504040204" pitchFamily="34" charset="0"/>
                <a:cs typeface="Tahoma" panose="020B0604030504040204" pitchFamily="34" charset="0"/>
              </a:rPr>
              <a:t>amount</a:t>
            </a:r>
            <a:endParaRPr lang="en-US" altLang="ja-JP" sz="700" dirty="0" smtClean="0">
              <a:solidFill>
                <a:srgbClr val="3399FF"/>
              </a:solidFill>
              <a:effectLst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" name="グループ化 3"/>
          <p:cNvGrpSpPr>
            <a:grpSpLocks noChangeAspect="1"/>
          </p:cNvGrpSpPr>
          <p:nvPr/>
        </p:nvGrpSpPr>
        <p:grpSpPr>
          <a:xfrm>
            <a:off x="5788925" y="517223"/>
            <a:ext cx="2246629" cy="1242816"/>
            <a:chOff x="2598013" y="43009"/>
            <a:chExt cx="3506787" cy="1939925"/>
          </a:xfrm>
        </p:grpSpPr>
        <p:cxnSp>
          <p:nvCxnSpPr>
            <p:cNvPr id="23" name="直線コネクタ 22"/>
            <p:cNvCxnSpPr/>
            <p:nvPr/>
          </p:nvCxnSpPr>
          <p:spPr bwMode="auto">
            <a:xfrm>
              <a:off x="3283813" y="1605109"/>
              <a:ext cx="243205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 bwMode="auto">
            <a:xfrm flipV="1">
              <a:off x="3509238" y="1246334"/>
              <a:ext cx="0" cy="27146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 bwMode="auto">
            <a:xfrm flipH="1" flipV="1">
              <a:off x="4307750" y="1622571"/>
              <a:ext cx="1588" cy="30321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6" name="Picture 24"/>
            <p:cNvPicPr preferRelativeResize="0"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9325" y="852634"/>
              <a:ext cx="855663" cy="45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7" name="直線コネクタ 26"/>
            <p:cNvCxnSpPr/>
            <p:nvPr/>
          </p:nvCxnSpPr>
          <p:spPr bwMode="auto">
            <a:xfrm flipV="1">
              <a:off x="4637950" y="1241571"/>
              <a:ext cx="0" cy="26987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8" name="Picture 4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2200" y="133496"/>
              <a:ext cx="482600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9" name="直線コネクタ 28"/>
            <p:cNvCxnSpPr/>
            <p:nvPr/>
          </p:nvCxnSpPr>
          <p:spPr bwMode="auto">
            <a:xfrm flipV="1">
              <a:off x="5519013" y="1246334"/>
              <a:ext cx="0" cy="3683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0" name="Picture 384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4063" y="873271"/>
              <a:ext cx="692150" cy="45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6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3913" y="1125684"/>
              <a:ext cx="330200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72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300648" flipH="1">
              <a:off x="5522982" y="632764"/>
              <a:ext cx="342900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上矢印 32"/>
            <p:cNvSpPr/>
            <p:nvPr/>
          </p:nvSpPr>
          <p:spPr bwMode="auto">
            <a:xfrm rot="2304584">
              <a:off x="4942750" y="435121"/>
              <a:ext cx="338138" cy="1547813"/>
            </a:xfrm>
            <a:prstGeom prst="upArrow">
              <a:avLst>
                <a:gd name="adj1" fmla="val 23785"/>
                <a:gd name="adj2" fmla="val 57887"/>
              </a:avLst>
            </a:prstGeom>
            <a:solidFill>
              <a:srgbClr val="FFFF99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900" dirty="0">
                <a:solidFill>
                  <a:srgbClr val="FFC000"/>
                </a:solidFill>
              </a:endParaRPr>
            </a:p>
          </p:txBody>
        </p:sp>
        <p:sp>
          <p:nvSpPr>
            <p:cNvPr id="34" name="上矢印 33"/>
            <p:cNvSpPr/>
            <p:nvPr/>
          </p:nvSpPr>
          <p:spPr bwMode="auto">
            <a:xfrm rot="18350860">
              <a:off x="3341757" y="1074090"/>
              <a:ext cx="341312" cy="1079500"/>
            </a:xfrm>
            <a:prstGeom prst="upArrow">
              <a:avLst>
                <a:gd name="adj1" fmla="val 36892"/>
                <a:gd name="adj2" fmla="val 50000"/>
              </a:avLst>
            </a:prstGeom>
            <a:solidFill>
              <a:srgbClr val="FFFF99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900" dirty="0">
                <a:solidFill>
                  <a:srgbClr val="FFC000"/>
                </a:solidFill>
              </a:endParaRPr>
            </a:p>
          </p:txBody>
        </p:sp>
        <p:sp>
          <p:nvSpPr>
            <p:cNvPr id="35" name="上矢印 34"/>
            <p:cNvSpPr/>
            <p:nvPr/>
          </p:nvSpPr>
          <p:spPr bwMode="auto">
            <a:xfrm rot="1355170">
              <a:off x="4307750" y="1195534"/>
              <a:ext cx="439738" cy="593725"/>
            </a:xfrm>
            <a:prstGeom prst="upArrow">
              <a:avLst/>
            </a:prstGeom>
            <a:solidFill>
              <a:srgbClr val="FFFF99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900" dirty="0">
                <a:solidFill>
                  <a:srgbClr val="FFC000"/>
                </a:solidFill>
              </a:endParaRPr>
            </a:p>
          </p:txBody>
        </p:sp>
        <p:sp>
          <p:nvSpPr>
            <p:cNvPr id="36" name="テキスト ボックス 8"/>
            <p:cNvSpPr txBox="1">
              <a:spLocks noChangeArrowheads="1"/>
            </p:cNvSpPr>
            <p:nvPr/>
          </p:nvSpPr>
          <p:spPr bwMode="auto">
            <a:xfrm>
              <a:off x="2746673" y="333521"/>
              <a:ext cx="966329" cy="360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900">
                  <a:effectLst/>
                  <a:latin typeface="Tahoma" pitchFamily="34" charset="0"/>
                  <a:ea typeface="HGPｺﾞｼｯｸE" pitchFamily="50" charset="-128"/>
                </a:rPr>
                <a:t>Monitors</a:t>
              </a:r>
              <a:endParaRPr lang="ja-JP" altLang="en-US" sz="900">
                <a:effectLst/>
                <a:latin typeface="Tahoma" pitchFamily="34" charset="0"/>
                <a:ea typeface="HGPｺﾞｼｯｸE" pitchFamily="50" charset="-128"/>
              </a:endParaRPr>
            </a:p>
          </p:txBody>
        </p:sp>
        <p:sp>
          <p:nvSpPr>
            <p:cNvPr id="37" name="テキスト ボックス 42"/>
            <p:cNvSpPr txBox="1">
              <a:spLocks noChangeArrowheads="1"/>
            </p:cNvSpPr>
            <p:nvPr/>
          </p:nvSpPr>
          <p:spPr bwMode="auto">
            <a:xfrm>
              <a:off x="4161833" y="628796"/>
              <a:ext cx="953818" cy="360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900">
                  <a:effectLst/>
                  <a:latin typeface="Tahoma" pitchFamily="34" charset="0"/>
                  <a:ea typeface="HGPｺﾞｼｯｸE" pitchFamily="50" charset="-128"/>
                </a:rPr>
                <a:t>recorder</a:t>
              </a:r>
              <a:endParaRPr lang="ja-JP" altLang="en-US" sz="900">
                <a:effectLst/>
                <a:latin typeface="Tahoma" pitchFamily="34" charset="0"/>
                <a:ea typeface="HGPｺﾞｼｯｸE" pitchFamily="50" charset="-128"/>
              </a:endParaRPr>
            </a:p>
          </p:txBody>
        </p:sp>
        <p:sp>
          <p:nvSpPr>
            <p:cNvPr id="38" name="テキスト ボックス 43"/>
            <p:cNvSpPr txBox="1">
              <a:spLocks noChangeArrowheads="1"/>
            </p:cNvSpPr>
            <p:nvPr/>
          </p:nvSpPr>
          <p:spPr bwMode="auto">
            <a:xfrm>
              <a:off x="4977685" y="43009"/>
              <a:ext cx="811194" cy="360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900">
                  <a:effectLst/>
                  <a:latin typeface="Tahoma" pitchFamily="34" charset="0"/>
                  <a:ea typeface="HGPｺﾞｼｯｸE" pitchFamily="50" charset="-128"/>
                </a:rPr>
                <a:t>mobile</a:t>
              </a:r>
              <a:endParaRPr lang="ja-JP" altLang="en-US" sz="900">
                <a:effectLst/>
                <a:latin typeface="Tahoma" pitchFamily="34" charset="0"/>
                <a:ea typeface="HGPｺﾞｼｯｸE" pitchFamily="50" charset="-128"/>
              </a:endParaRPr>
            </a:p>
          </p:txBody>
        </p:sp>
        <p:sp>
          <p:nvSpPr>
            <p:cNvPr id="39" name="テキスト ボックス 9"/>
            <p:cNvSpPr txBox="1">
              <a:spLocks noChangeArrowheads="1"/>
            </p:cNvSpPr>
            <p:nvPr/>
          </p:nvSpPr>
          <p:spPr bwMode="auto">
            <a:xfrm>
              <a:off x="4423515" y="1078058"/>
              <a:ext cx="693981" cy="305648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>
                  <a:solidFill>
                    <a:schemeClr val="bg1"/>
                  </a:solidFill>
                  <a:effectLst/>
                  <a:latin typeface="Tahoma" pitchFamily="34" charset="0"/>
                  <a:ea typeface="HGPｺﾞｼｯｸE" pitchFamily="50" charset="-128"/>
                </a:rPr>
                <a:t>Full HD</a:t>
              </a:r>
              <a:endParaRPr lang="ja-JP" altLang="en-US" sz="800" b="1">
                <a:solidFill>
                  <a:schemeClr val="bg1"/>
                </a:solidFill>
                <a:effectLst/>
                <a:latin typeface="Tahoma" pitchFamily="34" charset="0"/>
                <a:ea typeface="HGPｺﾞｼｯｸE" pitchFamily="50" charset="-128"/>
              </a:endParaRPr>
            </a:p>
          </p:txBody>
        </p:sp>
        <p:sp>
          <p:nvSpPr>
            <p:cNvPr id="40" name="テキスト ボックス 45"/>
            <p:cNvSpPr txBox="1">
              <a:spLocks noChangeArrowheads="1"/>
            </p:cNvSpPr>
            <p:nvPr/>
          </p:nvSpPr>
          <p:spPr bwMode="auto">
            <a:xfrm>
              <a:off x="5060621" y="349396"/>
              <a:ext cx="573878" cy="305648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>
                  <a:solidFill>
                    <a:schemeClr val="bg1"/>
                  </a:solidFill>
                  <a:effectLst/>
                  <a:latin typeface="Tahoma" pitchFamily="34" charset="0"/>
                  <a:ea typeface="HGPｺﾞｼｯｸE" pitchFamily="50" charset="-128"/>
                </a:rPr>
                <a:t>QVGA</a:t>
              </a:r>
              <a:endParaRPr lang="ja-JP" altLang="en-US" sz="800" b="1">
                <a:solidFill>
                  <a:schemeClr val="bg1"/>
                </a:solidFill>
                <a:effectLst/>
                <a:latin typeface="Tahoma" pitchFamily="34" charset="0"/>
                <a:ea typeface="HGPｺﾞｼｯｸE" pitchFamily="50" charset="-128"/>
              </a:endParaRPr>
            </a:p>
          </p:txBody>
        </p:sp>
        <p:sp>
          <p:nvSpPr>
            <p:cNvPr id="41" name="上矢印 40"/>
            <p:cNvSpPr/>
            <p:nvPr/>
          </p:nvSpPr>
          <p:spPr bwMode="auto">
            <a:xfrm rot="19119799">
              <a:off x="3758475" y="1220934"/>
              <a:ext cx="439738" cy="593725"/>
            </a:xfrm>
            <a:prstGeom prst="upArrow">
              <a:avLst/>
            </a:prstGeom>
            <a:solidFill>
              <a:srgbClr val="FFFF99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900" dirty="0">
                <a:solidFill>
                  <a:srgbClr val="FFC000"/>
                </a:solidFill>
              </a:endParaRPr>
            </a:p>
          </p:txBody>
        </p:sp>
        <p:sp>
          <p:nvSpPr>
            <p:cNvPr id="42" name="テキスト ボックス 49"/>
            <p:cNvSpPr txBox="1">
              <a:spLocks noChangeArrowheads="1"/>
            </p:cNvSpPr>
            <p:nvPr/>
          </p:nvSpPr>
          <p:spPr bwMode="auto">
            <a:xfrm>
              <a:off x="2672370" y="1201884"/>
              <a:ext cx="403731" cy="305648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dirty="0">
                  <a:solidFill>
                    <a:schemeClr val="bg1"/>
                  </a:solidFill>
                  <a:effectLst/>
                  <a:latin typeface="Tahoma" pitchFamily="34" charset="0"/>
                  <a:ea typeface="HGPｺﾞｼｯｸE" pitchFamily="50" charset="-128"/>
                </a:rPr>
                <a:t>H D</a:t>
              </a:r>
              <a:endParaRPr lang="ja-JP" altLang="en-US" sz="800" b="1" dirty="0">
                <a:solidFill>
                  <a:schemeClr val="bg1"/>
                </a:solidFill>
                <a:effectLst/>
                <a:latin typeface="Tahoma" pitchFamily="34" charset="0"/>
                <a:ea typeface="HGPｺﾞｼｯｸE" pitchFamily="50" charset="-128"/>
              </a:endParaRPr>
            </a:p>
          </p:txBody>
        </p:sp>
        <p:pic>
          <p:nvPicPr>
            <p:cNvPr id="43" name="Picture 113"/>
            <p:cNvPicPr preferRelativeResize="0"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8013" y="825646"/>
              <a:ext cx="517525" cy="3508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999999"/>
                    </a:outerShdw>
                  </a:effectLst>
                </a14:hiddenEffects>
              </a:ext>
            </a:extLst>
          </p:spPr>
        </p:pic>
        <p:pic>
          <p:nvPicPr>
            <p:cNvPr id="45" name="Picture 112"/>
            <p:cNvPicPr preferRelativeResize="0"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7775" y="662134"/>
              <a:ext cx="806450" cy="552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999999"/>
                    </a:outerShdw>
                  </a:effectLst>
                </a14:hiddenEffects>
              </a:ext>
            </a:extLst>
          </p:spPr>
        </p:pic>
        <p:sp>
          <p:nvSpPr>
            <p:cNvPr id="46" name="テキスト ボックス 52"/>
            <p:cNvSpPr txBox="1">
              <a:spLocks noChangeArrowheads="1"/>
            </p:cNvSpPr>
            <p:nvPr/>
          </p:nvSpPr>
          <p:spPr bwMode="auto">
            <a:xfrm>
              <a:off x="3463077" y="1114571"/>
              <a:ext cx="693981" cy="305648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>
                  <a:solidFill>
                    <a:schemeClr val="bg1"/>
                  </a:solidFill>
                  <a:effectLst/>
                  <a:latin typeface="Tahoma" pitchFamily="34" charset="0"/>
                  <a:ea typeface="HGPｺﾞｼｯｸE" pitchFamily="50" charset="-128"/>
                </a:rPr>
                <a:t>Full HD</a:t>
              </a:r>
              <a:endParaRPr lang="ja-JP" altLang="en-US" sz="800" b="1">
                <a:solidFill>
                  <a:schemeClr val="bg1"/>
                </a:solidFill>
                <a:effectLst/>
                <a:latin typeface="Tahoma" pitchFamily="34" charset="0"/>
                <a:ea typeface="HGPｺﾞｼｯｸE" pitchFamily="50" charset="-128"/>
              </a:endParaRPr>
            </a:p>
          </p:txBody>
        </p:sp>
      </p:grpSp>
      <p:pic>
        <p:nvPicPr>
          <p:cNvPr id="63" name="Picture 3" descr="C:\Backup_PC\SSDC_kiku\1_開発機種\SFN_SFV13x\写真\カタログ用写真\WV-SFV130\640x480_png\WV-SFV130_D_L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685" y="1662782"/>
            <a:ext cx="455205" cy="4267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11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53"/>
          <p:cNvSpPr txBox="1">
            <a:spLocks noChangeAspect="1" noChangeArrowheads="1"/>
          </p:cNvSpPr>
          <p:nvPr/>
        </p:nvSpPr>
        <p:spPr bwMode="auto">
          <a:xfrm>
            <a:off x="130175" y="43009"/>
            <a:ext cx="435509" cy="374581"/>
          </a:xfrm>
          <a:prstGeom prst="rect">
            <a:avLst/>
          </a:prstGeom>
          <a:noFill/>
          <a:ln w="19050" algn="ctr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06D18C-CD67-47B8-ACDE-D75217F0E5B3}" type="slidenum">
              <a:rPr kumimoji="1" lang="en-US" altLang="ja-JP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</a:rPr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en-US" altLang="ja-JP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-28575" y="-17463"/>
            <a:ext cx="9172575" cy="482601"/>
          </a:xfrm>
        </p:spPr>
        <p:txBody>
          <a:bodyPr/>
          <a:lstStyle/>
          <a:p>
            <a:r>
              <a:rPr lang="en-US" altLang="ja-JP" sz="24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Optional intelligent VMD (</a:t>
            </a:r>
            <a:r>
              <a:rPr lang="en-US" altLang="ja-JP" sz="2400" b="1" dirty="0" err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i</a:t>
            </a:r>
            <a:r>
              <a:rPr lang="en-US" altLang="ja-JP" sz="24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-VMD)</a:t>
            </a:r>
            <a:endParaRPr kumimoji="1" lang="ja-JP" altLang="en-US" dirty="0"/>
          </a:p>
        </p:txBody>
      </p:sp>
      <p:sp>
        <p:nvSpPr>
          <p:cNvPr id="51" name="正方形/長方形 3"/>
          <p:cNvSpPr>
            <a:spLocks noChangeArrowheads="1"/>
          </p:cNvSpPr>
          <p:nvPr/>
        </p:nvSpPr>
        <p:spPr bwMode="auto">
          <a:xfrm>
            <a:off x="375108" y="494380"/>
            <a:ext cx="8429625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b="1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Higher accuracy with more intelligence </a:t>
            </a:r>
            <a:r>
              <a:rPr kumimoji="0" lang="en-US" altLang="ja-JP" sz="16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 </a:t>
            </a:r>
            <a:endParaRPr kumimoji="0" lang="en-US" altLang="ja-JP" sz="1600" baseline="30000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ts val="400"/>
              </a:spcBef>
              <a:buFontTx/>
              <a:buNone/>
            </a:pPr>
            <a:r>
              <a:rPr kumimoji="0" lang="en-US" altLang="ja-JP" sz="14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Equipped with advanced self-learning algorithm and the latest powerful </a:t>
            </a:r>
            <a:r>
              <a:rPr kumimoji="0" lang="en-US" altLang="ja-JP" sz="1400" dirty="0" smtClean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LSI</a:t>
            </a:r>
            <a:r>
              <a:rPr kumimoji="0" lang="en-US" altLang="ja-JP" sz="14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, </a:t>
            </a:r>
            <a:r>
              <a:rPr kumimoji="0" lang="en-US" altLang="ja-JP" sz="1400" dirty="0" smtClean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WV-SFV110(M)/SFV130(M)/SFN110/SFN130 </a:t>
            </a:r>
            <a:r>
              <a:rPr kumimoji="0" lang="en-US" altLang="ja-JP" sz="14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camera provides high detection accuracy.  </a:t>
            </a:r>
          </a:p>
        </p:txBody>
      </p:sp>
      <p:sp>
        <p:nvSpPr>
          <p:cNvPr id="97" name="正方形/長方形 3"/>
          <p:cNvSpPr>
            <a:spLocks noChangeArrowheads="1"/>
          </p:cNvSpPr>
          <p:nvPr/>
        </p:nvSpPr>
        <p:spPr bwMode="auto">
          <a:xfrm>
            <a:off x="148513" y="1339250"/>
            <a:ext cx="221164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b="1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Intruder detection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detects people or cars trespassing in restricted areas. </a:t>
            </a:r>
          </a:p>
        </p:txBody>
      </p:sp>
      <p:pic>
        <p:nvPicPr>
          <p:cNvPr id="9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20" y="2180519"/>
            <a:ext cx="1711179" cy="1041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フローチャート : 手操作入力 1"/>
          <p:cNvSpPr>
            <a:spLocks noChangeAspect="1"/>
          </p:cNvSpPr>
          <p:nvPr/>
        </p:nvSpPr>
        <p:spPr bwMode="auto">
          <a:xfrm flipH="1" flipV="1">
            <a:off x="1760077" y="2177486"/>
            <a:ext cx="411522" cy="480841"/>
          </a:xfrm>
          <a:custGeom>
            <a:avLst/>
            <a:gdLst>
              <a:gd name="T0" fmla="*/ 65329 w 10839"/>
              <a:gd name="T1" fmla="*/ 1188700 h 11325"/>
              <a:gd name="T2" fmla="*/ 2113535 w 10839"/>
              <a:gd name="T3" fmla="*/ 0 h 11325"/>
              <a:gd name="T4" fmla="*/ 2016224 w 10839"/>
              <a:gd name="T5" fmla="*/ 2472366 h 11325"/>
              <a:gd name="T6" fmla="*/ 0 w 10839"/>
              <a:gd name="T7" fmla="*/ 2469528 h 11325"/>
              <a:gd name="T8" fmla="*/ 65329 w 10839"/>
              <a:gd name="T9" fmla="*/ 1188700 h 1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connsiteX0" fmla="*/ 589 w 10839"/>
              <a:gd name="connsiteY0" fmla="*/ 3970 h 11325"/>
              <a:gd name="connsiteX1" fmla="*/ 10838 w 10839"/>
              <a:gd name="connsiteY1" fmla="*/ 0 h 11325"/>
              <a:gd name="connsiteX2" fmla="*/ 10339 w 10839"/>
              <a:gd name="connsiteY2" fmla="*/ 11325 h 11325"/>
              <a:gd name="connsiteX3" fmla="*/ 0 w 10839"/>
              <a:gd name="connsiteY3" fmla="*/ 11312 h 11325"/>
              <a:gd name="connsiteX4" fmla="*/ 589 w 10839"/>
              <a:gd name="connsiteY4" fmla="*/ 3970 h 1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" h="11325">
                <a:moveTo>
                  <a:pt x="589" y="3970"/>
                </a:moveTo>
                <a:cubicBezTo>
                  <a:pt x="4090" y="2155"/>
                  <a:pt x="7337" y="1815"/>
                  <a:pt x="10838" y="0"/>
                </a:cubicBezTo>
                <a:cubicBezTo>
                  <a:pt x="10867" y="3600"/>
                  <a:pt x="10310" y="7725"/>
                  <a:pt x="10339" y="11325"/>
                </a:cubicBezTo>
                <a:lnTo>
                  <a:pt x="0" y="11312"/>
                </a:lnTo>
                <a:cubicBezTo>
                  <a:pt x="30" y="9737"/>
                  <a:pt x="559" y="5545"/>
                  <a:pt x="589" y="3970"/>
                </a:cubicBezTo>
                <a:close/>
              </a:path>
            </a:pathLst>
          </a:custGeom>
          <a:solidFill>
            <a:srgbClr val="FFFF00">
              <a:alpha val="3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ja-JP" altLang="en-US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0" name="フローチャート : 手操作入力 1"/>
          <p:cNvSpPr>
            <a:spLocks noChangeAspect="1"/>
          </p:cNvSpPr>
          <p:nvPr/>
        </p:nvSpPr>
        <p:spPr bwMode="auto">
          <a:xfrm flipH="1" flipV="1">
            <a:off x="435796" y="2184447"/>
            <a:ext cx="1107187" cy="1106979"/>
          </a:xfrm>
          <a:custGeom>
            <a:avLst/>
            <a:gdLst>
              <a:gd name="T0" fmla="*/ 114986 w 10339"/>
              <a:gd name="T1" fmla="*/ 2248914 h 10801"/>
              <a:gd name="T2" fmla="*/ 4366053 w 10339"/>
              <a:gd name="T3" fmla="*/ 0 h 10801"/>
              <a:gd name="T4" fmla="*/ 4403104 w 10339"/>
              <a:gd name="T5" fmla="*/ 4278759 h 10801"/>
              <a:gd name="T6" fmla="*/ 0 w 10339"/>
              <a:gd name="T7" fmla="*/ 4273609 h 10801"/>
              <a:gd name="T8" fmla="*/ 114986 w 10339"/>
              <a:gd name="T9" fmla="*/ 2248914 h 108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connsiteX0" fmla="*/ 90 w 10339"/>
              <a:gd name="connsiteY0" fmla="*/ 4769 h 10801"/>
              <a:gd name="connsiteX1" fmla="*/ 10252 w 10339"/>
              <a:gd name="connsiteY1" fmla="*/ 0 h 10801"/>
              <a:gd name="connsiteX2" fmla="*/ 10339 w 10339"/>
              <a:gd name="connsiteY2" fmla="*/ 10801 h 10801"/>
              <a:gd name="connsiteX3" fmla="*/ 0 w 10339"/>
              <a:gd name="connsiteY3" fmla="*/ 10788 h 10801"/>
              <a:gd name="connsiteX4" fmla="*/ 90 w 10339"/>
              <a:gd name="connsiteY4" fmla="*/ 4769 h 10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9" h="10801">
                <a:moveTo>
                  <a:pt x="90" y="4769"/>
                </a:moveTo>
                <a:cubicBezTo>
                  <a:pt x="3417" y="2877"/>
                  <a:pt x="6925" y="1892"/>
                  <a:pt x="10252" y="0"/>
                </a:cubicBezTo>
                <a:cubicBezTo>
                  <a:pt x="10281" y="3600"/>
                  <a:pt x="10310" y="7201"/>
                  <a:pt x="10339" y="10801"/>
                </a:cubicBezTo>
                <a:lnTo>
                  <a:pt x="0" y="10788"/>
                </a:lnTo>
                <a:cubicBezTo>
                  <a:pt x="30" y="9213"/>
                  <a:pt x="60" y="6344"/>
                  <a:pt x="90" y="4769"/>
                </a:cubicBezTo>
                <a:close/>
              </a:path>
            </a:pathLst>
          </a:custGeom>
          <a:solidFill>
            <a:srgbClr val="FFFF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ja-JP" altLang="en-US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1" name="正方形/長方形 3"/>
          <p:cNvSpPr>
            <a:spLocks noChangeArrowheads="1"/>
          </p:cNvSpPr>
          <p:nvPr/>
        </p:nvSpPr>
        <p:spPr bwMode="auto">
          <a:xfrm>
            <a:off x="2360155" y="1339250"/>
            <a:ext cx="2272079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b="1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Loitering detection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detects people who has loitered for too long in the area. </a:t>
            </a:r>
          </a:p>
        </p:txBody>
      </p:sp>
      <p:pic>
        <p:nvPicPr>
          <p:cNvPr id="102" name="Picture 4"/>
          <p:cNvPicPr>
            <a:picLocks noChangeAspect="1" noChangeArrowheads="1"/>
          </p:cNvPicPr>
          <p:nvPr/>
        </p:nvPicPr>
        <p:blipFill>
          <a:blip r:embed="rId4" cstate="print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443" y="2152086"/>
            <a:ext cx="1813501" cy="101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正方形/長方形 3"/>
          <p:cNvSpPr>
            <a:spLocks noChangeArrowheads="1"/>
          </p:cNvSpPr>
          <p:nvPr/>
        </p:nvSpPr>
        <p:spPr bwMode="auto">
          <a:xfrm>
            <a:off x="4619707" y="1339250"/>
            <a:ext cx="216000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b="1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Direction detection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detects people or cars that go the wrong direction. </a:t>
            </a:r>
          </a:p>
        </p:txBody>
      </p:sp>
      <p:pic>
        <p:nvPicPr>
          <p:cNvPr id="10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957" y="2152086"/>
            <a:ext cx="1813500" cy="101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" name="正方形/長方形 3"/>
          <p:cNvSpPr>
            <a:spLocks noChangeArrowheads="1"/>
          </p:cNvSpPr>
          <p:nvPr/>
        </p:nvSpPr>
        <p:spPr bwMode="auto">
          <a:xfrm>
            <a:off x="6816576" y="1339250"/>
            <a:ext cx="216000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b="1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Scene change detection </a:t>
            </a:r>
            <a:r>
              <a:rPr lang="en-US" altLang="ja-JP" sz="1300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</a:rPr>
              <a:t>detects tampering with the camera view. </a:t>
            </a:r>
            <a:endParaRPr kumimoji="0" lang="en-US" altLang="ja-JP" sz="1300" b="1" dirty="0">
              <a:effectLst/>
              <a:latin typeface="+mj-lt"/>
              <a:ea typeface="HGPｺﾞｼｯｸE" pitchFamily="50" charset="-128"/>
              <a:cs typeface="Arial" panose="020B0604020202020204" pitchFamily="34" charset="0"/>
              <a:sym typeface="Lucida Grande"/>
            </a:endParaRPr>
          </a:p>
        </p:txBody>
      </p:sp>
      <p:grpSp>
        <p:nvGrpSpPr>
          <p:cNvPr id="106" name="グループ化 16"/>
          <p:cNvGrpSpPr>
            <a:grpSpLocks noChangeAspect="1"/>
          </p:cNvGrpSpPr>
          <p:nvPr/>
        </p:nvGrpSpPr>
        <p:grpSpPr bwMode="auto">
          <a:xfrm>
            <a:off x="7128297" y="2100087"/>
            <a:ext cx="2015703" cy="1033979"/>
            <a:chOff x="6869850" y="2227956"/>
            <a:chExt cx="2015678" cy="1033992"/>
          </a:xfrm>
        </p:grpSpPr>
        <p:pic>
          <p:nvPicPr>
            <p:cNvPr id="107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9850" y="2321151"/>
              <a:ext cx="1681591" cy="9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8608" y="2227956"/>
              <a:ext cx="1196920" cy="757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9" name="正方形/長方形 3"/>
          <p:cNvSpPr>
            <a:spLocks noChangeArrowheads="1"/>
          </p:cNvSpPr>
          <p:nvPr/>
        </p:nvSpPr>
        <p:spPr bwMode="auto">
          <a:xfrm>
            <a:off x="3400203" y="3296607"/>
            <a:ext cx="243280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b="1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Object detection (removed) </a:t>
            </a:r>
            <a:endParaRPr kumimoji="0" lang="en-US" altLang="ja-JP" sz="1300" b="1" dirty="0" smtClean="0">
              <a:effectLst/>
              <a:latin typeface="+mj-lt"/>
              <a:ea typeface="HGPｺﾞｼｯｸE" pitchFamily="50" charset="-128"/>
              <a:cs typeface="Arial" panose="020B0604020202020204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dirty="0" smtClean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detects </a:t>
            </a:r>
            <a:r>
              <a:rPr kumimoji="0" lang="en-US" altLang="ja-JP" sz="1300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objects disappearing that should be present. </a:t>
            </a:r>
          </a:p>
        </p:txBody>
      </p:sp>
      <p:sp>
        <p:nvSpPr>
          <p:cNvPr id="110" name="正方形/長方形 3"/>
          <p:cNvSpPr>
            <a:spLocks noChangeArrowheads="1"/>
          </p:cNvSpPr>
          <p:nvPr/>
        </p:nvSpPr>
        <p:spPr bwMode="auto">
          <a:xfrm>
            <a:off x="6252065" y="3314120"/>
            <a:ext cx="2557844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b="1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Cross line detection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detects people or objects crossing the imaginary lines. </a:t>
            </a:r>
          </a:p>
        </p:txBody>
      </p:sp>
      <p:grpSp>
        <p:nvGrpSpPr>
          <p:cNvPr id="111" name="グループ化 7"/>
          <p:cNvGrpSpPr>
            <a:grpSpLocks/>
          </p:cNvGrpSpPr>
          <p:nvPr/>
        </p:nvGrpSpPr>
        <p:grpSpPr bwMode="auto">
          <a:xfrm>
            <a:off x="6904371" y="3987510"/>
            <a:ext cx="1846625" cy="1036074"/>
            <a:chOff x="4429125" y="1658484"/>
            <a:chExt cx="1902590" cy="1222709"/>
          </a:xfrm>
        </p:grpSpPr>
        <p:pic>
          <p:nvPicPr>
            <p:cNvPr id="112" name="図 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9125" y="1658484"/>
              <a:ext cx="1902590" cy="1222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3" name="AutoShape 27"/>
            <p:cNvCxnSpPr>
              <a:cxnSpLocks noChangeShapeType="1"/>
            </p:cNvCxnSpPr>
            <p:nvPr/>
          </p:nvCxnSpPr>
          <p:spPr bwMode="auto">
            <a:xfrm>
              <a:off x="4810125" y="1965325"/>
              <a:ext cx="1360640" cy="891063"/>
            </a:xfrm>
            <a:prstGeom prst="straightConnector1">
              <a:avLst/>
            </a:prstGeom>
            <a:noFill/>
            <a:ln w="57150">
              <a:solidFill>
                <a:srgbClr val="FFFF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4" name="グループ化 21503"/>
          <p:cNvGrpSpPr>
            <a:grpSpLocks noChangeAspect="1"/>
          </p:cNvGrpSpPr>
          <p:nvPr/>
        </p:nvGrpSpPr>
        <p:grpSpPr bwMode="auto">
          <a:xfrm>
            <a:off x="3751847" y="3850078"/>
            <a:ext cx="2016162" cy="1130244"/>
            <a:chOff x="12073120" y="1086134"/>
            <a:chExt cx="2420594" cy="1356946"/>
          </a:xfrm>
        </p:grpSpPr>
        <p:pic>
          <p:nvPicPr>
            <p:cNvPr id="115" name="Picture 4"/>
            <p:cNvPicPr>
              <a:picLocks noChangeAspect="1" noChangeArrowheads="1"/>
            </p:cNvPicPr>
            <p:nvPr/>
          </p:nvPicPr>
          <p:blipFill>
            <a:blip r:embed="rId9" cstate="print">
              <a:lum brigh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73120" y="1274854"/>
              <a:ext cx="2076446" cy="1168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4F81BD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" name="Picture 2"/>
            <p:cNvPicPr>
              <a:picLocks noChangeAspect="1" noChangeArrowheads="1"/>
            </p:cNvPicPr>
            <p:nvPr/>
          </p:nvPicPr>
          <p:blipFill>
            <a:blip r:embed="rId10" cstate="print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65420" y="1086134"/>
              <a:ext cx="1128294" cy="986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7" name="グループ化 21"/>
          <p:cNvGrpSpPr>
            <a:grpSpLocks noChangeAspect="1"/>
          </p:cNvGrpSpPr>
          <p:nvPr/>
        </p:nvGrpSpPr>
        <p:grpSpPr bwMode="auto">
          <a:xfrm>
            <a:off x="824540" y="3807612"/>
            <a:ext cx="2032830" cy="1149963"/>
            <a:chOff x="9468825" y="1056294"/>
            <a:chExt cx="2219492" cy="1255541"/>
          </a:xfrm>
        </p:grpSpPr>
        <p:pic>
          <p:nvPicPr>
            <p:cNvPr id="118" name="Picture 7"/>
            <p:cNvPicPr>
              <a:picLocks noChangeAspect="1" noChangeArrowheads="1"/>
            </p:cNvPicPr>
            <p:nvPr/>
          </p:nvPicPr>
          <p:blipFill>
            <a:blip r:embed="rId11" cstate="print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68825" y="1199599"/>
              <a:ext cx="2016189" cy="1112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9" name="Picture 3"/>
            <p:cNvPicPr preferRelativeResize="0"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3624" y="1056294"/>
              <a:ext cx="1164693" cy="1016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0" name="正方形/長方形 3"/>
          <p:cNvSpPr>
            <a:spLocks noChangeArrowheads="1"/>
          </p:cNvSpPr>
          <p:nvPr/>
        </p:nvSpPr>
        <p:spPr bwMode="auto">
          <a:xfrm>
            <a:off x="389032" y="3285037"/>
            <a:ext cx="2651124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b="1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Object detection (left)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300" dirty="0">
                <a:effectLst/>
                <a:latin typeface="+mj-lt"/>
                <a:ea typeface="HGPｺﾞｼｯｸE" pitchFamily="50" charset="-128"/>
                <a:cs typeface="Arial" panose="020B0604020202020204" pitchFamily="34" charset="0"/>
                <a:sym typeface="Lucida Grande"/>
              </a:rPr>
              <a:t>detects something left behind that shouldn’t be there.</a:t>
            </a:r>
          </a:p>
        </p:txBody>
      </p:sp>
      <p:cxnSp>
        <p:nvCxnSpPr>
          <p:cNvPr id="121" name="直線コネクタ 73"/>
          <p:cNvCxnSpPr>
            <a:cxnSpLocks noChangeShapeType="1"/>
          </p:cNvCxnSpPr>
          <p:nvPr/>
        </p:nvCxnSpPr>
        <p:spPr bwMode="auto">
          <a:xfrm>
            <a:off x="257878" y="3240777"/>
            <a:ext cx="8748712" cy="1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" name="直線コネクタ 75"/>
          <p:cNvCxnSpPr>
            <a:cxnSpLocks noChangeShapeType="1"/>
          </p:cNvCxnSpPr>
          <p:nvPr/>
        </p:nvCxnSpPr>
        <p:spPr bwMode="auto">
          <a:xfrm flipV="1">
            <a:off x="2356877" y="1337818"/>
            <a:ext cx="0" cy="1902960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" name="直線コネクタ 75"/>
          <p:cNvCxnSpPr>
            <a:cxnSpLocks noChangeShapeType="1"/>
          </p:cNvCxnSpPr>
          <p:nvPr/>
        </p:nvCxnSpPr>
        <p:spPr bwMode="auto">
          <a:xfrm flipV="1">
            <a:off x="4570811" y="1326898"/>
            <a:ext cx="0" cy="1913880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4" name="直線コネクタ 75"/>
          <p:cNvCxnSpPr>
            <a:cxnSpLocks noChangeShapeType="1"/>
          </p:cNvCxnSpPr>
          <p:nvPr/>
        </p:nvCxnSpPr>
        <p:spPr bwMode="auto">
          <a:xfrm flipV="1">
            <a:off x="6786096" y="1301149"/>
            <a:ext cx="0" cy="1939626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5" name="直線コネクタ 75"/>
          <p:cNvCxnSpPr>
            <a:cxnSpLocks noChangeShapeType="1"/>
          </p:cNvCxnSpPr>
          <p:nvPr/>
        </p:nvCxnSpPr>
        <p:spPr bwMode="auto">
          <a:xfrm flipV="1">
            <a:off x="6081246" y="3240778"/>
            <a:ext cx="0" cy="1716797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6" name="直線コネクタ 75"/>
          <p:cNvCxnSpPr>
            <a:cxnSpLocks noChangeShapeType="1"/>
          </p:cNvCxnSpPr>
          <p:nvPr/>
        </p:nvCxnSpPr>
        <p:spPr bwMode="auto">
          <a:xfrm flipV="1">
            <a:off x="3157071" y="3240778"/>
            <a:ext cx="0" cy="1739544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7" name="正方形/長方形 1"/>
          <p:cNvSpPr>
            <a:spLocks noChangeArrowheads="1"/>
          </p:cNvSpPr>
          <p:nvPr/>
        </p:nvSpPr>
        <p:spPr bwMode="auto">
          <a:xfrm>
            <a:off x="387808" y="1277018"/>
            <a:ext cx="8304212" cy="7302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200">
              <a:effectLst/>
              <a:latin typeface="Tahoma" pitchFamily="34" charset="0"/>
              <a:ea typeface="HGPｺﾞｼｯｸE" pitchFamily="50" charset="-128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99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53"/>
          <p:cNvSpPr txBox="1">
            <a:spLocks noChangeAspect="1" noChangeArrowheads="1"/>
          </p:cNvSpPr>
          <p:nvPr/>
        </p:nvSpPr>
        <p:spPr bwMode="auto">
          <a:xfrm>
            <a:off x="130175" y="43009"/>
            <a:ext cx="435509" cy="374581"/>
          </a:xfrm>
          <a:prstGeom prst="rect">
            <a:avLst/>
          </a:prstGeom>
          <a:noFill/>
          <a:ln w="19050" algn="ctr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000" tIns="36000" rIns="54000" bIns="36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06D18C-CD67-47B8-ACDE-D75217F0E5B3}" type="slidenum">
              <a:rPr kumimoji="1" lang="en-US" altLang="ja-JP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</a:rPr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en-US" altLang="ja-JP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-28575" y="-17463"/>
            <a:ext cx="9172575" cy="482601"/>
          </a:xfrm>
        </p:spPr>
        <p:txBody>
          <a:bodyPr/>
          <a:lstStyle/>
          <a:p>
            <a:r>
              <a:rPr lang="en-US" altLang="ja-JP" sz="2400" b="1" dirty="0">
                <a:latin typeface="Tahoma" pitchFamily="34" charset="0"/>
                <a:cs typeface="Tahoma" pitchFamily="34" charset="0"/>
              </a:rPr>
              <a:t>… and other useful features</a:t>
            </a:r>
            <a:endParaRPr kumimoji="1" lang="ja-JP" altLang="en-US" dirty="0"/>
          </a:p>
        </p:txBody>
      </p:sp>
      <p:sp>
        <p:nvSpPr>
          <p:cNvPr id="36" name="正方形/長方形 3"/>
          <p:cNvSpPr>
            <a:spLocks noChangeArrowheads="1"/>
          </p:cNvSpPr>
          <p:nvPr/>
        </p:nvSpPr>
        <p:spPr bwMode="auto">
          <a:xfrm>
            <a:off x="242888" y="524348"/>
            <a:ext cx="4511992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b="1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Secure SD memory recording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Equipped with a SD memory card slot, </a:t>
            </a:r>
            <a:r>
              <a:rPr kumimoji="0" lang="en-US" altLang="ja-JP" sz="1400" dirty="0" smtClean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the </a:t>
            </a:r>
            <a:r>
              <a:rPr kumimoji="0" lang="en-US" altLang="ja-JP" sz="14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camera stores recordings locally. Recordings can be password-protected and alteration detection helps ensure credibility of data.  </a:t>
            </a:r>
            <a:endParaRPr kumimoji="0" lang="en-US" altLang="ja-JP" sz="1400" b="1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en-US" altLang="ja-JP" sz="1400" b="1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b="1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Central management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The WV-ASM200 and System970 </a:t>
            </a:r>
            <a:r>
              <a:rPr kumimoji="0" lang="en-US" altLang="ja-JP" sz="1400" dirty="0" err="1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i</a:t>
            </a:r>
            <a:r>
              <a:rPr kumimoji="0" lang="en-US" altLang="ja-JP" sz="14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-PRO management software enables central management of the cameras, recorders and monitors.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en-US" altLang="ja-JP" sz="1400" b="1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en-US" altLang="ja-JP" sz="1400" b="1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en-US" altLang="ja-JP" sz="1400" b="1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en-US" altLang="ja-JP" sz="1400" b="1" dirty="0">
              <a:solidFill>
                <a:srgbClr val="000000"/>
              </a:solidFill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b="1" dirty="0" smtClean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Viewing </a:t>
            </a:r>
            <a:r>
              <a:rPr kumimoji="0" lang="en-US" altLang="ja-JP" sz="1400" b="1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on smartphones and tablets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dirty="0">
                <a:solidFill>
                  <a:srgbClr val="000000"/>
                </a:solidFill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Panasonic Security Viewer enables viewing outside the surveillance center.  </a:t>
            </a:r>
          </a:p>
        </p:txBody>
      </p:sp>
      <p:sp>
        <p:nvSpPr>
          <p:cNvPr id="37" name="正方形/長方形 4"/>
          <p:cNvSpPr>
            <a:spLocks noChangeArrowheads="1"/>
          </p:cNvSpPr>
          <p:nvPr/>
        </p:nvSpPr>
        <p:spPr bwMode="auto">
          <a:xfrm>
            <a:off x="4824413" y="524348"/>
            <a:ext cx="431958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b="1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View and </a:t>
            </a:r>
            <a:r>
              <a:rPr kumimoji="0" lang="en-US" altLang="ja-JP" sz="1400" b="1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Setting with various browsers</a:t>
            </a:r>
            <a:endParaRPr kumimoji="0" lang="en-US" altLang="ja-JP" sz="1400" b="1" dirty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When the camera is configured and checked, it does not have to be a specific browser such as only IE. Various browsers (Safari, </a:t>
            </a:r>
            <a:r>
              <a:rPr kumimoji="0" lang="en-US" altLang="ja-JP" sz="14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Chrome*, </a:t>
            </a:r>
            <a:r>
              <a:rPr kumimoji="0" lang="en-US" altLang="ja-JP" sz="14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Firefox and IE) can be used</a:t>
            </a:r>
            <a:r>
              <a:rPr kumimoji="0" lang="en-US" altLang="ja-JP" sz="14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en-US" altLang="ja-JP" sz="10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*The live display is supported only JPEG.</a:t>
            </a:r>
            <a:endParaRPr kumimoji="0" lang="en-US" altLang="ja-JP" sz="1200" dirty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en-US" altLang="ja-JP" sz="1400" dirty="0" smtClean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b="1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Alarm notification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dirty="0" smtClean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When </a:t>
            </a:r>
            <a:r>
              <a:rPr kumimoji="0" lang="en-US" altLang="ja-JP" sz="14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VMD, </a:t>
            </a:r>
            <a:r>
              <a:rPr kumimoji="0" lang="en-US" altLang="ja-JP" sz="1400" dirty="0" err="1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i</a:t>
            </a:r>
            <a:r>
              <a:rPr kumimoji="0" lang="en-US" altLang="ja-JP" sz="14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-VMD, terminal alarm such as door alarm or command alarm is detected, the camera sends alarms to the operators based on pre-configured alert rule and/or saves images to the SD memory card or FTP server.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en-US" altLang="ja-JP" sz="1400" dirty="0">
              <a:effectLst/>
              <a:latin typeface="Tahoma" pitchFamily="34" charset="0"/>
              <a:ea typeface="HGPｺﾞｼｯｸE" pitchFamily="50" charset="-128"/>
              <a:cs typeface="Tahoma" pitchFamily="34" charset="0"/>
              <a:sym typeface="Lucida Grande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b="1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Privacy masking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400" dirty="0">
                <a:effectLst/>
                <a:latin typeface="Tahoma" pitchFamily="34" charset="0"/>
                <a:ea typeface="HGPｺﾞｼｯｸE" pitchFamily="50" charset="-128"/>
                <a:cs typeface="Tahoma" pitchFamily="34" charset="0"/>
                <a:sym typeface="Lucida Grande"/>
              </a:rPr>
              <a:t>The camera supports electronic privacy masking. Zones, the masked areas of the image, are easily defined. </a:t>
            </a:r>
          </a:p>
        </p:txBody>
      </p:sp>
      <p:grpSp>
        <p:nvGrpSpPr>
          <p:cNvPr id="38" name="グループ化 1"/>
          <p:cNvGrpSpPr>
            <a:grpSpLocks noChangeAspect="1"/>
          </p:cNvGrpSpPr>
          <p:nvPr/>
        </p:nvGrpSpPr>
        <p:grpSpPr bwMode="auto">
          <a:xfrm>
            <a:off x="2358642" y="4023629"/>
            <a:ext cx="1794258" cy="895186"/>
            <a:chOff x="682624" y="5345113"/>
            <a:chExt cx="2462212" cy="1228725"/>
          </a:xfrm>
        </p:grpSpPr>
        <p:pic>
          <p:nvPicPr>
            <p:cNvPr id="39" name="Picture 76"/>
            <p:cNvPicPr preferRelativeResize="0"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624" y="5689601"/>
              <a:ext cx="1500187" cy="738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999999"/>
                    </a:outerShdw>
                  </a:effectLst>
                </a14:hiddenEffects>
              </a:ext>
            </a:extLst>
          </p:spPr>
        </p:pic>
        <p:pic>
          <p:nvPicPr>
            <p:cNvPr id="40" name="Picture 41"/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8986" y="5345113"/>
              <a:ext cx="1085850" cy="122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" name="Picture 12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862" y="2510457"/>
            <a:ext cx="2255520" cy="10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32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3ff3bc49f048c1ff29fe4310f4d0872742769a4"/>
</p:tagLst>
</file>

<file path=ppt/theme/theme1.xml><?xml version="1.0" encoding="utf-8"?>
<a:theme xmlns:a="http://schemas.openxmlformats.org/drawingml/2006/main" name="デザインの設定">
  <a:themeElements>
    <a:clrScheme name="Panasonic SSBD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HGPｺﾞｼｯｸE" pitchFamily="50" charset="-128"/>
          </a:defRPr>
        </a:defPPr>
      </a:lstStyle>
    </a:lnDef>
  </a:objectDefaults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Public テンプレート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HGPｺﾞｼｯｸE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ublic テンプレート">
  <a:themeElements>
    <a:clrScheme name="Panasonic SSBD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HGPｺﾞｼｯｸE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Internal only テンプレート">
  <a:themeElements>
    <a:clrScheme name="Panasonic SSBD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HGPｺﾞｼｯｸE" pitchFamily="50" charset="-128"/>
          </a:defRPr>
        </a:defPPr>
      </a:lstStyle>
    </a:lnDef>
  </a:objectDefaults>
  <a:extraClrSchemeLst>
    <a:extraClrScheme>
      <a:clrScheme name="3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reliminary テンプレート">
  <a:themeElements>
    <a:clrScheme name="Panasonic SSBD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BBE0E3">
            <a:alpha val="36078"/>
          </a:srgbClr>
        </a:solidFill>
        <a:ln>
          <a:solidFill>
            <a:srgbClr val="0000FF"/>
          </a:solidFill>
        </a:ln>
      </a:spPr>
      <a:bodyPr rtlCol="0" anchor="ctr"/>
      <a:lstStyle>
        <a:defPPr algn="ctr">
          <a:defRPr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Tentative テンプレート">
  <a:themeElements>
    <a:clrScheme name="Panasonic SSBD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Public テンプレート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HGPｺﾞｼｯｸE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Preliminary テンプレート">
  <a:themeElements>
    <a:clrScheme name="Preliminary テンプレー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liminary テンプレート">
      <a:majorFont>
        <a:latin typeface="Arial Unicode MS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liminary テンプレー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Preliminary テンプレート">
  <a:themeElements>
    <a:clrScheme name="Panasonic SSBD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kumimoji="1" dirty="0"/>
        </a:defPPr>
      </a:lstStyle>
    </a:txDef>
  </a:objectDefaults>
  <a:extraClrSchemeLst/>
</a:theme>
</file>

<file path=ppt/theme/theme9.xml><?xml version="1.0" encoding="utf-8"?>
<a:theme xmlns:a="http://schemas.openxmlformats.org/drawingml/2006/main" name="3_Preliminary テンプレート">
  <a:themeElements>
    <a:clrScheme name="Panasonic SSBD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1636</Words>
  <Application>Microsoft Office PowerPoint</Application>
  <PresentationFormat>画面に合わせる (16:9)</PresentationFormat>
  <Paragraphs>270</Paragraphs>
  <Slides>11</Slides>
  <Notes>11</Notes>
  <HiddenSlides>0</HiddenSlides>
  <MMClips>0</MMClips>
  <ScaleCrop>false</ScaleCrop>
  <HeadingPairs>
    <vt:vector size="4" baseType="variant">
      <vt:variant>
        <vt:lpstr>テーマ</vt:lpstr>
      </vt:variant>
      <vt:variant>
        <vt:i4>10</vt:i4>
      </vt:variant>
      <vt:variant>
        <vt:lpstr>スライド タイトル</vt:lpstr>
      </vt:variant>
      <vt:variant>
        <vt:i4>11</vt:i4>
      </vt:variant>
    </vt:vector>
  </HeadingPairs>
  <TitlesOfParts>
    <vt:vector size="21" baseType="lpstr">
      <vt:lpstr>デザインの設定</vt:lpstr>
      <vt:lpstr>Public テンプレート</vt:lpstr>
      <vt:lpstr>Internal only テンプレート</vt:lpstr>
      <vt:lpstr>Preliminary テンプレート</vt:lpstr>
      <vt:lpstr>Tentative テンプレート</vt:lpstr>
      <vt:lpstr>1_Public テンプレート</vt:lpstr>
      <vt:lpstr>1_Preliminary テンプレート</vt:lpstr>
      <vt:lpstr>2_Preliminary テンプレート</vt:lpstr>
      <vt:lpstr>3_Preliminary テンプレート</vt:lpstr>
      <vt:lpstr>2_Public テンプレート</vt:lpstr>
      <vt:lpstr>PowerPoint プレゼンテーション</vt:lpstr>
      <vt:lpstr>Full HD / HD Compact Dome Network Camera</vt:lpstr>
      <vt:lpstr>Applications</vt:lpstr>
      <vt:lpstr>Clear images</vt:lpstr>
      <vt:lpstr>Panasonic image processing technologies</vt:lpstr>
      <vt:lpstr>Outdoor-ready with tough body </vt:lpstr>
      <vt:lpstr>IP-Network friendly</vt:lpstr>
      <vt:lpstr>Optional intelligent VMD (i-VMD)</vt:lpstr>
      <vt:lpstr>… and other useful features</vt:lpstr>
      <vt:lpstr>Optional accessories</vt:lpstr>
      <vt:lpstr>Specifications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2014-02-09T23:21:35Z</dcterms:created>
  <dcterms:modified xsi:type="dcterms:W3CDTF">2016-02-29T06:01:43Z</dcterms:modified>
</cp:coreProperties>
</file>