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32"/>
  </p:notesMasterIdLst>
  <p:handoutMasterIdLst>
    <p:handoutMasterId r:id="rId33"/>
  </p:handoutMasterIdLst>
  <p:sldIdLst>
    <p:sldId id="1416" r:id="rId7"/>
    <p:sldId id="1390" r:id="rId8"/>
    <p:sldId id="1391" r:id="rId9"/>
    <p:sldId id="1396" r:id="rId10"/>
    <p:sldId id="1402" r:id="rId11"/>
    <p:sldId id="1400" r:id="rId12"/>
    <p:sldId id="1403" r:id="rId13"/>
    <p:sldId id="1409" r:id="rId14"/>
    <p:sldId id="1404" r:id="rId15"/>
    <p:sldId id="1407" r:id="rId16"/>
    <p:sldId id="1410" r:id="rId17"/>
    <p:sldId id="1393" r:id="rId18"/>
    <p:sldId id="1422" r:id="rId19"/>
    <p:sldId id="1423" r:id="rId20"/>
    <p:sldId id="1421" r:id="rId21"/>
    <p:sldId id="1419" r:id="rId22"/>
    <p:sldId id="1417" r:id="rId23"/>
    <p:sldId id="1420" r:id="rId24"/>
    <p:sldId id="1418" r:id="rId25"/>
    <p:sldId id="1413" r:id="rId26"/>
    <p:sldId id="1414" r:id="rId27"/>
    <p:sldId id="1411" r:id="rId28"/>
    <p:sldId id="1415" r:id="rId29"/>
    <p:sldId id="1399" r:id="rId30"/>
    <p:sldId id="1406" r:id="rId31"/>
  </p:sldIdLst>
  <p:sldSz cx="9144000" cy="5143500" type="screen16x9"/>
  <p:notesSz cx="9939338" cy="6807200"/>
  <p:custDataLst>
    <p:tags r:id="rId34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FFFF99"/>
    <a:srgbClr val="F4EE00"/>
    <a:srgbClr val="FF6600"/>
    <a:srgbClr val="006600"/>
    <a:srgbClr val="FFFFFF"/>
    <a:srgbClr val="4F81BD"/>
    <a:srgbClr val="9900FF"/>
    <a:srgbClr val="A8A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0" autoAdjust="0"/>
    <p:restoredTop sz="92920" autoAdjust="0"/>
  </p:normalViewPr>
  <p:slideViewPr>
    <p:cSldViewPr snapToGrid="0" snapToObjects="1">
      <p:cViewPr varScale="1">
        <p:scale>
          <a:sx n="107" d="100"/>
          <a:sy n="107" d="100"/>
        </p:scale>
        <p:origin x="220" y="60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24-4773-A43E-C85CF75EC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C-48B5-9AB6-18020F5AB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760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2760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41467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216" r:id="rId5"/>
    <p:sldLayoutId id="2147484217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218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8.pn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88.png"/><Relationship Id="rId3" Type="http://schemas.openxmlformats.org/officeDocument/2006/relationships/image" Target="../media/image71.jpeg"/><Relationship Id="rId21" Type="http://schemas.openxmlformats.org/officeDocument/2006/relationships/hyperlink" Target="http://www.google.co.jp/url?sa=i&amp;rct=j&amp;q=&amp;esrc=s&amp;source=images&amp;cd=&amp;cad=rja&amp;uact=8&amp;ved=0ahUKEwi8zeStoKbLAhVJHJQKHWCXAGgQjRwIBw&amp;url=http://www.note-pc.biz/trable/keyboard/trable_key.html&amp;bvm=bv.115339255,d.dGo&amp;psig=AFQjCNG1eKdzMXH8vWQlhL9pAKXvGjECLw&amp;ust=1457154111597717" TargetMode="External"/><Relationship Id="rId7" Type="http://schemas.openxmlformats.org/officeDocument/2006/relationships/hyperlink" Target="http://panasonic.jp/viera/products/pz85/index.html" TargetMode="External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5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0.jpeg"/><Relationship Id="rId20" Type="http://schemas.openxmlformats.org/officeDocument/2006/relationships/image" Target="../media/image8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11" Type="http://schemas.openxmlformats.org/officeDocument/2006/relationships/hyperlink" Target="http://panasonic.biz/security/camera/ipro/mega/sample02_02.html" TargetMode="External"/><Relationship Id="rId24" Type="http://schemas.openxmlformats.org/officeDocument/2006/relationships/image" Target="../media/image11.png"/><Relationship Id="rId5" Type="http://schemas.openxmlformats.org/officeDocument/2006/relationships/image" Target="../media/image72.png"/><Relationship Id="rId15" Type="http://schemas.openxmlformats.org/officeDocument/2006/relationships/image" Target="../media/image79.png"/><Relationship Id="rId23" Type="http://schemas.openxmlformats.org/officeDocument/2006/relationships/image" Target="../media/image86.jpeg"/><Relationship Id="rId10" Type="http://schemas.openxmlformats.org/officeDocument/2006/relationships/image" Target="../media/image75.jpeg"/><Relationship Id="rId19" Type="http://schemas.openxmlformats.org/officeDocument/2006/relationships/image" Target="../media/image83.png"/><Relationship Id="rId4" Type="http://schemas.openxmlformats.org/officeDocument/2006/relationships/hyperlink" Target="http://www.google.co.jp/url?url=http://www.digitalsecuritymagazine.com/ja/2014/09/02/panasonic-integra-en-su-serie-6-las-camaras-de-interior-wv-spn631-y-wv-spn611-y-la-domo-de-exterior-wv-sfv631lt/&amp;rct=j&amp;frm=1&amp;q=&amp;esrc=s&amp;sa=U&amp;ei=8qI9Vd_LNoPUmgW-n4D4BQ&amp;ved=0CBYQ9QEwAA&amp;usg=AFQjCNFsxkuHH6tSMdCrRrND6AqwyO0M2A" TargetMode="External"/><Relationship Id="rId9" Type="http://schemas.openxmlformats.org/officeDocument/2006/relationships/hyperlink" Target="http://panasonic.biz/security/camera/ipro/mega/sample01_02.html" TargetMode="External"/><Relationship Id="rId14" Type="http://schemas.openxmlformats.org/officeDocument/2006/relationships/image" Target="../media/image78.png"/><Relationship Id="rId22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4" y="2154185"/>
            <a:ext cx="4224472" cy="451856"/>
          </a:xfrm>
        </p:spPr>
        <p:txBody>
          <a:bodyPr>
            <a:noAutofit/>
          </a:bodyPr>
          <a:lstStyle/>
          <a:p>
            <a:pPr fontAlgn="base"/>
            <a:r>
              <a:rPr lang="en-US" altLang="ja-JP" dirty="0" smtClean="0">
                <a:solidFill>
                  <a:srgbClr val="FFFF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Network Video Disk Recorder</a:t>
            </a:r>
            <a:endParaRPr kumimoji="1" lang="ja-JP" altLang="en-US" sz="1600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25329" y="2508969"/>
            <a:ext cx="68009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WJ-NX400   </a:t>
            </a:r>
            <a:r>
              <a:rPr lang="en-US" altLang="ja-JP" sz="1800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NX400K(AC120V),NX400K/G(AC220-240V)</a:t>
            </a:r>
            <a:endParaRPr lang="en-US" altLang="ja-JP" sz="2800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altLang="ja-JP" sz="24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WJ-HXE400 (Extension unit</a:t>
            </a:r>
            <a:r>
              <a:rPr lang="en-US" altLang="ja-JP" sz="24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8" name="サブタイトル 5"/>
          <p:cNvSpPr txBox="1">
            <a:spLocks/>
          </p:cNvSpPr>
          <p:nvPr/>
        </p:nvSpPr>
        <p:spPr>
          <a:xfrm>
            <a:off x="1325330" y="3442982"/>
            <a:ext cx="893692" cy="338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sz="1600" dirty="0" smtClean="0">
                <a:effectLst/>
                <a:latin typeface="Calibri" panose="020F0502020204030204" pitchFamily="34" charset="0"/>
              </a:rPr>
              <a:t>Ver.2.01</a:t>
            </a:r>
            <a:endParaRPr kumimoji="0" lang="en-US" altLang="ja-JP" sz="16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9" name="サブタイトル 5"/>
          <p:cNvSpPr>
            <a:spLocks noGrp="1"/>
          </p:cNvSpPr>
          <p:nvPr>
            <p:ph type="subTitle" idx="1"/>
          </p:nvPr>
        </p:nvSpPr>
        <p:spPr>
          <a:xfrm>
            <a:off x="1301814" y="4223723"/>
            <a:ext cx="4260786" cy="383446"/>
          </a:xfrm>
        </p:spPr>
        <p:txBody>
          <a:bodyPr>
            <a:no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</a:rPr>
              <a:t>Panasonic </a:t>
            </a:r>
            <a:r>
              <a:rPr kumimoji="1" lang="en-US" altLang="ja-JP" sz="1600" b="1" dirty="0" err="1">
                <a:latin typeface="Calibri" panose="020F0502020204030204" pitchFamily="34" charset="0"/>
              </a:rPr>
              <a:t>i</a:t>
            </a:r>
            <a:r>
              <a:rPr kumimoji="1" lang="en-US" altLang="ja-JP" sz="1600" b="1" dirty="0">
                <a:latin typeface="Calibri" panose="020F0502020204030204" pitchFamily="34" charset="0"/>
              </a:rPr>
              <a:t>-PRO Sensing Solutions Co.,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Ltd.</a:t>
            </a:r>
            <a:endParaRPr kumimoji="1" lang="en-US" altLang="ja-JP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10</a:t>
            </a:fld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36368" y="856470"/>
            <a:ext cx="7838708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Long-life control </a:t>
            </a:r>
            <a:r>
              <a:rPr lang="en-US" altLang="ja-JP" sz="18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ja-JP" sz="18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HDD </a:t>
            </a:r>
            <a:r>
              <a:rPr lang="en-US" altLang="ja-JP" sz="18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stand-by control individually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正方形/長方形 10"/>
          <p:cNvSpPr>
            <a:spLocks noChangeArrowheads="1"/>
          </p:cNvSpPr>
          <p:nvPr/>
        </p:nvSpPr>
        <p:spPr bwMode="auto">
          <a:xfrm>
            <a:off x="678947" y="4282979"/>
            <a:ext cx="8023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608013" indent="-150813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216025" indent="-301625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824038" indent="-452438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432050" indent="-603250" algn="l" defTabSz="1216025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ja-JP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Activating only when access to HDD is required.</a:t>
            </a:r>
            <a:endParaRPr lang="en-US" altLang="ja-JP" sz="2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メイリオ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305793" y="1097124"/>
            <a:ext cx="6520780" cy="1015653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WJ-NX400 can manage the status of each HDD using three state. </a:t>
            </a:r>
          </a:p>
          <a:p>
            <a:pPr marL="285750" indent="-28575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1st is the </a:t>
            </a:r>
            <a:r>
              <a:rPr lang="en-US" altLang="ja-JP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active</a:t>
            </a:r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state which is ready accessed by WJ-NX400 to a HDD. </a:t>
            </a:r>
          </a:p>
          <a:p>
            <a:pPr marL="285750" indent="-28575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2nd is the </a:t>
            </a:r>
            <a:r>
              <a:rPr lang="en-US" altLang="ja-JP" b="1" dirty="0" smtClean="0">
                <a:solidFill>
                  <a:srgbClr val="FF9933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idle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state, it indicates the status which is ready for next access. </a:t>
            </a:r>
          </a:p>
          <a:p>
            <a:pPr marL="285750" indent="-28575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3rd is the </a:t>
            </a:r>
            <a:r>
              <a:rPr lang="en-US" altLang="ja-JP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stand-by</a:t>
            </a:r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state, it indicates the state stopping a motor.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6218307" y="1355618"/>
            <a:ext cx="2795473" cy="707886"/>
            <a:chOff x="6218307" y="1355618"/>
            <a:chExt cx="2795473" cy="707886"/>
          </a:xfrm>
        </p:grpSpPr>
        <p:sp>
          <p:nvSpPr>
            <p:cNvPr id="58" name="正方形/長方形 57"/>
            <p:cNvSpPr>
              <a:spLocks noChangeArrowheads="1"/>
            </p:cNvSpPr>
            <p:nvPr/>
          </p:nvSpPr>
          <p:spPr bwMode="auto">
            <a:xfrm>
              <a:off x="6458683" y="1355618"/>
              <a:ext cx="255509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ja-JP"/>
              </a:defPPr>
              <a:lvl1pPr algn="l" defTabSz="1216025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608013" indent="-150813" algn="l" defTabSz="1216025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1216025" indent="-301625" algn="l" defTabSz="1216025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824038" indent="-452438" algn="l" defTabSz="1216025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2432050" indent="-603250" algn="l" defTabSz="1216025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 eaLnBrk="1" hangingPunct="1"/>
              <a:r>
                <a:rPr lang="en-US" altLang="ja-JP" sz="20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Reduce</a:t>
              </a:r>
            </a:p>
            <a:p>
              <a:pPr algn="ctr" eaLnBrk="1" hangingPunct="1"/>
              <a:r>
                <a:rPr lang="en-US" altLang="ja-JP" sz="20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</a:rPr>
                <a:t>a HDD operation time</a:t>
              </a:r>
              <a:endPara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メイリオ" pitchFamily="50" charset="-128"/>
              </a:endParaRPr>
            </a:p>
          </p:txBody>
        </p:sp>
        <p:sp>
          <p:nvSpPr>
            <p:cNvPr id="3081" name="右矢印 3080"/>
            <p:cNvSpPr/>
            <p:nvPr/>
          </p:nvSpPr>
          <p:spPr>
            <a:xfrm>
              <a:off x="6218307" y="1465074"/>
              <a:ext cx="263950" cy="507827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560165" y="2205589"/>
            <a:ext cx="4370053" cy="2075967"/>
            <a:chOff x="560165" y="2205589"/>
            <a:chExt cx="4370053" cy="2075967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779545" y="2800458"/>
              <a:ext cx="3586573" cy="1095442"/>
              <a:chOff x="1392300" y="2760624"/>
              <a:chExt cx="5734652" cy="1116421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>
                <a:off x="5992685" y="3080065"/>
                <a:ext cx="1134267" cy="786173"/>
                <a:chOff x="9209134" y="3080651"/>
                <a:chExt cx="1996980" cy="1804585"/>
              </a:xfrm>
            </p:grpSpPr>
            <p:grpSp>
              <p:nvGrpSpPr>
                <p:cNvPr id="13" name="グループ化 12"/>
                <p:cNvGrpSpPr>
                  <a:grpSpLocks noChangeAspect="1"/>
                </p:cNvGrpSpPr>
                <p:nvPr/>
              </p:nvGrpSpPr>
              <p:grpSpPr>
                <a:xfrm>
                  <a:off x="9209134" y="3080651"/>
                  <a:ext cx="1996980" cy="1804585"/>
                  <a:chOff x="654324" y="4934782"/>
                  <a:chExt cx="1602772" cy="1217383"/>
                </a:xfrm>
              </p:grpSpPr>
              <p:pic>
                <p:nvPicPr>
                  <p:cNvPr id="17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654324" y="494180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8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931544" y="493478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9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1227667" y="4938288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1498592" y="493478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" name="正方形/長方形 13"/>
                <p:cNvSpPr>
                  <a:spLocks noChangeAspect="1"/>
                </p:cNvSpPr>
                <p:nvPr/>
              </p:nvSpPr>
              <p:spPr>
                <a:xfrm>
                  <a:off x="9554537" y="3207275"/>
                  <a:ext cx="646237" cy="1561739"/>
                </a:xfrm>
                <a:prstGeom prst="rect">
                  <a:avLst/>
                </a:prstGeom>
                <a:solidFill>
                  <a:srgbClr val="00FFFF">
                    <a:alpha val="29804"/>
                  </a:srgbClr>
                </a:solidFill>
                <a:ln w="19050" cap="flat" cmpd="sng" algn="ctr">
                  <a:solidFill>
                    <a:srgbClr val="0000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5" name="正方形/長方形 14"/>
                <p:cNvSpPr>
                  <a:spLocks noChangeAspect="1"/>
                </p:cNvSpPr>
                <p:nvPr/>
              </p:nvSpPr>
              <p:spPr>
                <a:xfrm>
                  <a:off x="10227376" y="3207275"/>
                  <a:ext cx="314384" cy="1561739"/>
                </a:xfrm>
                <a:prstGeom prst="rect">
                  <a:avLst/>
                </a:prstGeom>
                <a:solidFill>
                  <a:srgbClr val="FF00FF">
                    <a:alpha val="29804"/>
                  </a:srgbClr>
                </a:solidFill>
                <a:ln w="19050" cap="flat" cmpd="sng" algn="ctr">
                  <a:solidFill>
                    <a:srgbClr val="FF00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16" name="正方形/長方形 15"/>
                <p:cNvSpPr>
                  <a:spLocks noChangeAspect="1"/>
                </p:cNvSpPr>
                <p:nvPr/>
              </p:nvSpPr>
              <p:spPr>
                <a:xfrm>
                  <a:off x="9213196" y="3207275"/>
                  <a:ext cx="314384" cy="1561739"/>
                </a:xfrm>
                <a:prstGeom prst="rect">
                  <a:avLst/>
                </a:prstGeom>
                <a:solidFill>
                  <a:srgbClr val="FFFF66">
                    <a:alpha val="29804"/>
                  </a:srgbClr>
                </a:solidFill>
                <a:ln w="19050" cap="flat" cmpd="sng" algn="ctr">
                  <a:solidFill>
                    <a:srgbClr val="FFFF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sp>
            <p:nvSpPr>
              <p:cNvPr id="21" name="右矢印 20"/>
              <p:cNvSpPr/>
              <p:nvPr/>
            </p:nvSpPr>
            <p:spPr>
              <a:xfrm>
                <a:off x="2556937" y="3387253"/>
                <a:ext cx="330597" cy="176331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8013" indent="-150813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01625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4038" indent="-452438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2050" indent="-603250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400" dirty="0"/>
              </a:p>
            </p:txBody>
          </p:sp>
          <p:sp>
            <p:nvSpPr>
              <p:cNvPr id="22" name="右矢印 21"/>
              <p:cNvSpPr/>
              <p:nvPr/>
            </p:nvSpPr>
            <p:spPr>
              <a:xfrm>
                <a:off x="4078577" y="3382719"/>
                <a:ext cx="330597" cy="176331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8013" indent="-150813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01625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4038" indent="-452438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2050" indent="-603250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400" dirty="0"/>
              </a:p>
            </p:txBody>
          </p:sp>
          <p:sp>
            <p:nvSpPr>
              <p:cNvPr id="23" name="右矢印 22"/>
              <p:cNvSpPr/>
              <p:nvPr/>
            </p:nvSpPr>
            <p:spPr>
              <a:xfrm>
                <a:off x="5610602" y="3377643"/>
                <a:ext cx="330597" cy="176331"/>
              </a:xfrm>
              <a:prstGeom prst="rightArrow">
                <a:avLst/>
              </a:prstGeom>
              <a:solidFill>
                <a:srgbClr val="0000F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8013" indent="-150813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6025" indent="-301625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4038" indent="-452438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2050" indent="-603250" algn="l" defTabSz="1216025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ja-JP" altLang="en-US" sz="1400" dirty="0"/>
              </a:p>
            </p:txBody>
          </p:sp>
          <p:grpSp>
            <p:nvGrpSpPr>
              <p:cNvPr id="24" name="グループ化 23"/>
              <p:cNvGrpSpPr/>
              <p:nvPr/>
            </p:nvGrpSpPr>
            <p:grpSpPr>
              <a:xfrm>
                <a:off x="1802151" y="2760624"/>
                <a:ext cx="4743887" cy="254092"/>
                <a:chOff x="1836141" y="1636907"/>
                <a:chExt cx="8352044" cy="583244"/>
              </a:xfrm>
              <a:solidFill>
                <a:srgbClr val="0000FF"/>
              </a:solidFill>
            </p:grpSpPr>
            <p:sp>
              <p:nvSpPr>
                <p:cNvPr id="25" name="正方形/長方形 24"/>
                <p:cNvSpPr/>
                <p:nvPr/>
              </p:nvSpPr>
              <p:spPr>
                <a:xfrm>
                  <a:off x="2017814" y="1636907"/>
                  <a:ext cx="8144971" cy="11359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 sz="14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>
                <a:xfrm rot="16200000">
                  <a:off x="9837440" y="1864136"/>
                  <a:ext cx="577973" cy="12351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 sz="14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" name="右矢印 26"/>
                <p:cNvSpPr/>
                <p:nvPr/>
              </p:nvSpPr>
              <p:spPr>
                <a:xfrm rot="5400000">
                  <a:off x="1677939" y="1796307"/>
                  <a:ext cx="582046" cy="265642"/>
                </a:xfrm>
                <a:prstGeom prst="rightArrow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ja-JP" altLang="en-US" sz="1400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28" name="グループ化 27"/>
              <p:cNvGrpSpPr/>
              <p:nvPr/>
            </p:nvGrpSpPr>
            <p:grpSpPr>
              <a:xfrm>
                <a:off x="1392300" y="3075531"/>
                <a:ext cx="1139537" cy="786173"/>
                <a:chOff x="1109738" y="3070245"/>
                <a:chExt cx="2006259" cy="1804585"/>
              </a:xfrm>
            </p:grpSpPr>
            <p:grpSp>
              <p:nvGrpSpPr>
                <p:cNvPr id="29" name="グループ化 28"/>
                <p:cNvGrpSpPr>
                  <a:grpSpLocks noChangeAspect="1"/>
                </p:cNvGrpSpPr>
                <p:nvPr/>
              </p:nvGrpSpPr>
              <p:grpSpPr>
                <a:xfrm>
                  <a:off x="1119017" y="3070245"/>
                  <a:ext cx="1996980" cy="1804585"/>
                  <a:chOff x="654324" y="4934782"/>
                  <a:chExt cx="1602772" cy="1217383"/>
                </a:xfrm>
              </p:grpSpPr>
              <p:pic>
                <p:nvPicPr>
                  <p:cNvPr id="33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654324" y="494180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4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931544" y="493478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1227667" y="4938288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6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1498592" y="493478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0" name="正方形/長方形 29"/>
                <p:cNvSpPr>
                  <a:spLocks noChangeAspect="1"/>
                </p:cNvSpPr>
                <p:nvPr/>
              </p:nvSpPr>
              <p:spPr>
                <a:xfrm>
                  <a:off x="1109738" y="3207275"/>
                  <a:ext cx="323118" cy="1561739"/>
                </a:xfrm>
                <a:prstGeom prst="rect">
                  <a:avLst/>
                </a:prstGeom>
                <a:solidFill>
                  <a:srgbClr val="FF00FF">
                    <a:alpha val="29804"/>
                  </a:srgbClr>
                </a:solidFill>
                <a:ln w="19050" cap="flat" cmpd="sng" algn="ctr">
                  <a:solidFill>
                    <a:srgbClr val="FF00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31" name="正方形/長方形 30"/>
                <p:cNvSpPr>
                  <a:spLocks noChangeAspect="1"/>
                </p:cNvSpPr>
                <p:nvPr/>
              </p:nvSpPr>
              <p:spPr>
                <a:xfrm>
                  <a:off x="1464420" y="3207275"/>
                  <a:ext cx="314384" cy="1561739"/>
                </a:xfrm>
                <a:prstGeom prst="rect">
                  <a:avLst/>
                </a:prstGeom>
                <a:solidFill>
                  <a:srgbClr val="FFFF66">
                    <a:alpha val="29804"/>
                  </a:srgbClr>
                </a:solidFill>
                <a:ln w="19050" cap="flat" cmpd="sng" algn="ctr">
                  <a:solidFill>
                    <a:srgbClr val="FFFF66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32" name="正方形/長方形 31"/>
                <p:cNvSpPr>
                  <a:spLocks noChangeAspect="1"/>
                </p:cNvSpPr>
                <p:nvPr/>
              </p:nvSpPr>
              <p:spPr>
                <a:xfrm>
                  <a:off x="1806947" y="3207275"/>
                  <a:ext cx="602534" cy="1561739"/>
                </a:xfrm>
                <a:prstGeom prst="rect">
                  <a:avLst/>
                </a:prstGeom>
                <a:solidFill>
                  <a:srgbClr val="00FFFF">
                    <a:alpha val="29804"/>
                  </a:srgbClr>
                </a:solidFill>
                <a:ln w="19050" cap="flat" cmpd="sng" algn="ctr">
                  <a:solidFill>
                    <a:srgbClr val="0000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39" name="グループ化 38"/>
              <p:cNvGrpSpPr/>
              <p:nvPr/>
            </p:nvGrpSpPr>
            <p:grpSpPr>
              <a:xfrm>
                <a:off x="2929276" y="3080065"/>
                <a:ext cx="1134267" cy="786173"/>
                <a:chOff x="3815723" y="3080651"/>
                <a:chExt cx="1996980" cy="1804585"/>
              </a:xfrm>
            </p:grpSpPr>
            <p:grpSp>
              <p:nvGrpSpPr>
                <p:cNvPr id="40" name="グループ化 39"/>
                <p:cNvGrpSpPr>
                  <a:grpSpLocks noChangeAspect="1"/>
                </p:cNvGrpSpPr>
                <p:nvPr/>
              </p:nvGrpSpPr>
              <p:grpSpPr>
                <a:xfrm>
                  <a:off x="3815723" y="3080651"/>
                  <a:ext cx="1996980" cy="1804585"/>
                  <a:chOff x="654324" y="4934782"/>
                  <a:chExt cx="1602772" cy="1217383"/>
                </a:xfrm>
              </p:grpSpPr>
              <p:pic>
                <p:nvPicPr>
                  <p:cNvPr id="45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654324" y="494180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6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931544" y="493478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7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1227667" y="4938288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8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1498592" y="493478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41" name="正方形/長方形 40"/>
                <p:cNvSpPr>
                  <a:spLocks noChangeAspect="1"/>
                </p:cNvSpPr>
                <p:nvPr/>
              </p:nvSpPr>
              <p:spPr>
                <a:xfrm>
                  <a:off x="4131665" y="3207275"/>
                  <a:ext cx="323118" cy="1561739"/>
                </a:xfrm>
                <a:prstGeom prst="rect">
                  <a:avLst/>
                </a:prstGeom>
                <a:solidFill>
                  <a:srgbClr val="FF00FF">
                    <a:alpha val="29804"/>
                  </a:srgbClr>
                </a:solidFill>
                <a:ln w="19050" cap="flat" cmpd="sng" algn="ctr">
                  <a:solidFill>
                    <a:srgbClr val="FF00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42" name="正方形/長方形 41"/>
                <p:cNvSpPr>
                  <a:spLocks noChangeAspect="1"/>
                </p:cNvSpPr>
                <p:nvPr/>
              </p:nvSpPr>
              <p:spPr>
                <a:xfrm>
                  <a:off x="4804503" y="3207275"/>
                  <a:ext cx="314384" cy="1561739"/>
                </a:xfrm>
                <a:prstGeom prst="rect">
                  <a:avLst/>
                </a:prstGeom>
                <a:solidFill>
                  <a:srgbClr val="00FFFF">
                    <a:alpha val="29804"/>
                  </a:srgbClr>
                </a:solidFill>
                <a:ln w="19050" cap="flat" cmpd="sng" algn="ctr">
                  <a:solidFill>
                    <a:srgbClr val="0000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43" name="正方形/長方形 42"/>
                <p:cNvSpPr>
                  <a:spLocks noChangeAspect="1"/>
                </p:cNvSpPr>
                <p:nvPr/>
              </p:nvSpPr>
              <p:spPr>
                <a:xfrm>
                  <a:off x="3815723" y="3207275"/>
                  <a:ext cx="314384" cy="1561739"/>
                </a:xfrm>
                <a:prstGeom prst="rect">
                  <a:avLst/>
                </a:prstGeom>
                <a:solidFill>
                  <a:srgbClr val="00FFFF">
                    <a:alpha val="29804"/>
                  </a:srgbClr>
                </a:solidFill>
                <a:ln w="19050" cap="flat" cmpd="sng" algn="ctr">
                  <a:solidFill>
                    <a:srgbClr val="0000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44" name="正方形/長方形 43"/>
                <p:cNvSpPr>
                  <a:spLocks noChangeAspect="1"/>
                </p:cNvSpPr>
                <p:nvPr/>
              </p:nvSpPr>
              <p:spPr>
                <a:xfrm>
                  <a:off x="4478544" y="3207276"/>
                  <a:ext cx="314384" cy="1561739"/>
                </a:xfrm>
                <a:prstGeom prst="rect">
                  <a:avLst/>
                </a:prstGeom>
                <a:solidFill>
                  <a:srgbClr val="FFFF66">
                    <a:alpha val="29804"/>
                  </a:srgbClr>
                </a:solidFill>
                <a:ln w="19050" cap="flat" cmpd="sng" algn="ctr">
                  <a:solidFill>
                    <a:srgbClr val="FFFF66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49" name="グループ化 48"/>
              <p:cNvGrpSpPr/>
              <p:nvPr/>
            </p:nvGrpSpPr>
            <p:grpSpPr>
              <a:xfrm>
                <a:off x="4460981" y="3090872"/>
                <a:ext cx="1134267" cy="786173"/>
                <a:chOff x="6512429" y="3105457"/>
                <a:chExt cx="1996980" cy="1804585"/>
              </a:xfrm>
            </p:grpSpPr>
            <p:grpSp>
              <p:nvGrpSpPr>
                <p:cNvPr id="50" name="グループ化 49"/>
                <p:cNvGrpSpPr>
                  <a:grpSpLocks noChangeAspect="1"/>
                </p:cNvGrpSpPr>
                <p:nvPr/>
              </p:nvGrpSpPr>
              <p:grpSpPr>
                <a:xfrm>
                  <a:off x="6512429" y="3105457"/>
                  <a:ext cx="1996980" cy="1804585"/>
                  <a:chOff x="654324" y="4934782"/>
                  <a:chExt cx="1602772" cy="1217383"/>
                </a:xfrm>
              </p:grpSpPr>
              <p:pic>
                <p:nvPicPr>
                  <p:cNvPr id="54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654324" y="494180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5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931544" y="493478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6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1227667" y="4938288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7" name="Picture 6" descr="https://galileo-1.co.jp/images/panasonic/pic_wj-hdu41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7000" b="81000" l="27000" r="7233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8188" t="17023" r="26839" b="18548"/>
                  <a:stretch/>
                </p:blipFill>
                <p:spPr bwMode="auto">
                  <a:xfrm>
                    <a:off x="1498592" y="4934782"/>
                    <a:ext cx="758504" cy="12103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51" name="正方形/長方形 50"/>
                <p:cNvSpPr>
                  <a:spLocks noChangeAspect="1"/>
                </p:cNvSpPr>
                <p:nvPr/>
              </p:nvSpPr>
              <p:spPr>
                <a:xfrm>
                  <a:off x="7212667" y="3207275"/>
                  <a:ext cx="285948" cy="1561739"/>
                </a:xfrm>
                <a:prstGeom prst="rect">
                  <a:avLst/>
                </a:prstGeom>
                <a:solidFill>
                  <a:srgbClr val="FF00FF">
                    <a:alpha val="29804"/>
                  </a:srgbClr>
                </a:solidFill>
                <a:ln w="19050" cap="flat" cmpd="sng" algn="ctr">
                  <a:solidFill>
                    <a:srgbClr val="FF00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52" name="正方形/長方形 51"/>
                <p:cNvSpPr>
                  <a:spLocks noChangeAspect="1"/>
                </p:cNvSpPr>
                <p:nvPr/>
              </p:nvSpPr>
              <p:spPr>
                <a:xfrm>
                  <a:off x="6543448" y="3207275"/>
                  <a:ext cx="628768" cy="1561739"/>
                </a:xfrm>
                <a:prstGeom prst="rect">
                  <a:avLst/>
                </a:prstGeom>
                <a:solidFill>
                  <a:srgbClr val="00FFFF">
                    <a:alpha val="29804"/>
                  </a:srgbClr>
                </a:solidFill>
                <a:ln w="19050" cap="flat" cmpd="sng" algn="ctr">
                  <a:solidFill>
                    <a:srgbClr val="0000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sp>
              <p:nvSpPr>
                <p:cNvPr id="53" name="正方形/長方形 52"/>
                <p:cNvSpPr>
                  <a:spLocks noChangeAspect="1"/>
                </p:cNvSpPr>
                <p:nvPr/>
              </p:nvSpPr>
              <p:spPr>
                <a:xfrm>
                  <a:off x="7516945" y="3207276"/>
                  <a:ext cx="285948" cy="1561739"/>
                </a:xfrm>
                <a:prstGeom prst="rect">
                  <a:avLst/>
                </a:prstGeom>
                <a:solidFill>
                  <a:srgbClr val="FFFF66">
                    <a:alpha val="29804"/>
                  </a:srgbClr>
                </a:solidFill>
                <a:ln w="19050" cap="flat" cmpd="sng" algn="ctr">
                  <a:solidFill>
                    <a:srgbClr val="FFFF66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108000" tIns="0" rIns="0" bIns="0" anchor="ctr"/>
                <a:lstStyle>
                  <a:defPPr>
                    <a:defRPr lang="ja-JP"/>
                  </a:defPPr>
                  <a:lvl1pPr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1pPr>
                  <a:lvl2pPr marL="608013" indent="-150813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2pPr>
                  <a:lvl3pPr marL="1216025" indent="-301625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3pPr>
                  <a:lvl4pPr marL="1824038" indent="-452438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4pPr>
                  <a:lvl5pPr marL="2432050" indent="-603250" algn="l" defTabSz="1216025" rtl="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2400" kern="12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  <a:cs typeface="+mn-cs"/>
                    </a:defRPr>
                  </a:lvl9pPr>
                </a:lstStyle>
                <a:p>
                  <a:pPr algn="just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kumimoji="0" lang="ja-JP" altLang="en-US" sz="600" b="1" kern="0" dirty="0">
                    <a:solidFill>
                      <a:srgbClr val="0000CC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</p:grpSp>
        </p:grpSp>
        <p:sp>
          <p:nvSpPr>
            <p:cNvPr id="60" name="正方形/長方形 59"/>
            <p:cNvSpPr>
              <a:spLocks noChangeAspect="1"/>
            </p:cNvSpPr>
            <p:nvPr/>
          </p:nvSpPr>
          <p:spPr>
            <a:xfrm>
              <a:off x="1377052" y="4003240"/>
              <a:ext cx="319461" cy="143348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1" name="正方形/長方形 60"/>
            <p:cNvSpPr>
              <a:spLocks noChangeAspect="1"/>
            </p:cNvSpPr>
            <p:nvPr/>
          </p:nvSpPr>
          <p:spPr>
            <a:xfrm>
              <a:off x="2192458" y="3996745"/>
              <a:ext cx="310826" cy="13841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FFFF66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2" name="正方形/長方形 5"/>
            <p:cNvSpPr>
              <a:spLocks noChangeArrowheads="1"/>
            </p:cNvSpPr>
            <p:nvPr/>
          </p:nvSpPr>
          <p:spPr bwMode="auto">
            <a:xfrm>
              <a:off x="1677425" y="3947956"/>
              <a:ext cx="534121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05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Active</a:t>
              </a:r>
              <a:endParaRPr lang="en-US" altLang="ja-JP" sz="105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正方形/長方形 5"/>
            <p:cNvSpPr>
              <a:spLocks noChangeArrowheads="1"/>
            </p:cNvSpPr>
            <p:nvPr/>
          </p:nvSpPr>
          <p:spPr bwMode="auto">
            <a:xfrm>
              <a:off x="2484196" y="3947956"/>
              <a:ext cx="39145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050" b="1" dirty="0" smtClean="0">
                  <a:solidFill>
                    <a:srgbClr val="FF9933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idle</a:t>
              </a:r>
              <a:endParaRPr lang="en-US" altLang="ja-JP" sz="1050" b="1" dirty="0">
                <a:solidFill>
                  <a:srgbClr val="FF9933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正方形/長方形 63"/>
            <p:cNvSpPr>
              <a:spLocks noChangeAspect="1"/>
            </p:cNvSpPr>
            <p:nvPr/>
          </p:nvSpPr>
          <p:spPr>
            <a:xfrm>
              <a:off x="2856561" y="4016062"/>
              <a:ext cx="310826" cy="13841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5" name="正方形/長方形 5"/>
            <p:cNvSpPr>
              <a:spLocks noChangeArrowheads="1"/>
            </p:cNvSpPr>
            <p:nvPr/>
          </p:nvSpPr>
          <p:spPr bwMode="auto">
            <a:xfrm>
              <a:off x="3148300" y="3959698"/>
              <a:ext cx="683199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050" b="1" dirty="0" smtClean="0"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Stand-by</a:t>
              </a:r>
              <a:endParaRPr lang="en-US" altLang="ja-JP" sz="1050" b="1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角丸四角形 93"/>
            <p:cNvSpPr/>
            <p:nvPr/>
          </p:nvSpPr>
          <p:spPr>
            <a:xfrm>
              <a:off x="560165" y="2598009"/>
              <a:ext cx="3912042" cy="1683547"/>
            </a:xfrm>
            <a:prstGeom prst="round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593259" y="2205589"/>
              <a:ext cx="43369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u"/>
              </a:pPr>
              <a:r>
                <a:rPr lang="en-US" altLang="ja-JP" sz="18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Management of HDD in a WJ-NX400 </a:t>
              </a:r>
              <a:endParaRPr lang="ja-JP" altLang="en-US" sz="1800" b="1" u="sng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006781" y="2205589"/>
            <a:ext cx="3970880" cy="2075967"/>
            <a:chOff x="5006781" y="2205589"/>
            <a:chExt cx="3970880" cy="2075967"/>
          </a:xfrm>
        </p:grpSpPr>
        <p:sp>
          <p:nvSpPr>
            <p:cNvPr id="66" name="角丸四角形 65"/>
            <p:cNvSpPr/>
            <p:nvPr/>
          </p:nvSpPr>
          <p:spPr>
            <a:xfrm>
              <a:off x="5065619" y="2598009"/>
              <a:ext cx="3912042" cy="1683547"/>
            </a:xfrm>
            <a:prstGeom prst="round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5006781" y="2205589"/>
              <a:ext cx="39708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u"/>
              </a:pPr>
              <a:r>
                <a:rPr lang="en-US" altLang="ja-JP" sz="18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In </a:t>
              </a:r>
              <a:r>
                <a:rPr lang="en-US" altLang="ja-JP" sz="18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the case of the RAID </a:t>
              </a:r>
              <a:r>
                <a:rPr lang="en-US" altLang="ja-JP" sz="18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configuration</a:t>
              </a:r>
              <a:endParaRPr lang="ja-JP" altLang="en-US" sz="1800" b="1" u="sng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下矢印 103"/>
            <p:cNvSpPr/>
            <p:nvPr/>
          </p:nvSpPr>
          <p:spPr>
            <a:xfrm>
              <a:off x="6888080" y="3075786"/>
              <a:ext cx="216240" cy="13088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3" y="2684788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733" y="2684788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097" y="2684788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1509" y="2684788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69" y="3249532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299" y="3249532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663" y="3249532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8075" y="3249532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5" name="下矢印 104"/>
            <p:cNvSpPr/>
            <p:nvPr/>
          </p:nvSpPr>
          <p:spPr>
            <a:xfrm>
              <a:off x="6888092" y="3645012"/>
              <a:ext cx="216240" cy="13088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0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69" y="3835614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299" y="3835614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663" y="3835614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8075" y="3835614"/>
              <a:ext cx="869576" cy="3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正方形/長方形 68"/>
            <p:cNvSpPr>
              <a:spLocks noChangeAspect="1"/>
            </p:cNvSpPr>
            <p:nvPr/>
          </p:nvSpPr>
          <p:spPr>
            <a:xfrm>
              <a:off x="5190580" y="2657081"/>
              <a:ext cx="959153" cy="370529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2" name="正方形/長方形 71"/>
            <p:cNvSpPr>
              <a:spLocks noChangeAspect="1"/>
            </p:cNvSpPr>
            <p:nvPr/>
          </p:nvSpPr>
          <p:spPr>
            <a:xfrm>
              <a:off x="6127379" y="2642514"/>
              <a:ext cx="914284" cy="399663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FFFF66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3" name="正方形/長方形 72"/>
            <p:cNvSpPr>
              <a:spLocks noChangeAspect="1"/>
            </p:cNvSpPr>
            <p:nvPr/>
          </p:nvSpPr>
          <p:spPr>
            <a:xfrm>
              <a:off x="7055098" y="2646975"/>
              <a:ext cx="882978" cy="39074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11" name="正方形/長方形 110"/>
            <p:cNvSpPr>
              <a:spLocks noChangeAspect="1"/>
            </p:cNvSpPr>
            <p:nvPr/>
          </p:nvSpPr>
          <p:spPr>
            <a:xfrm>
              <a:off x="7951510" y="2646975"/>
              <a:ext cx="882978" cy="39074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5" name="正方形/長方形 84"/>
            <p:cNvSpPr>
              <a:spLocks noChangeAspect="1"/>
            </p:cNvSpPr>
            <p:nvPr/>
          </p:nvSpPr>
          <p:spPr>
            <a:xfrm>
              <a:off x="5230967" y="3210512"/>
              <a:ext cx="882978" cy="39074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6" name="正方形/長方形 85"/>
            <p:cNvSpPr>
              <a:spLocks noChangeAspect="1"/>
            </p:cNvSpPr>
            <p:nvPr/>
          </p:nvSpPr>
          <p:spPr>
            <a:xfrm>
              <a:off x="6127379" y="3210512"/>
              <a:ext cx="894261" cy="370529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7" name="正方形/長方形 86"/>
            <p:cNvSpPr>
              <a:spLocks noChangeAspect="1"/>
            </p:cNvSpPr>
            <p:nvPr/>
          </p:nvSpPr>
          <p:spPr>
            <a:xfrm>
              <a:off x="7028261" y="3210512"/>
              <a:ext cx="914284" cy="36776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FFFF66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8" name="正方形/長方形 87"/>
            <p:cNvSpPr>
              <a:spLocks noChangeAspect="1"/>
            </p:cNvSpPr>
            <p:nvPr/>
          </p:nvSpPr>
          <p:spPr>
            <a:xfrm>
              <a:off x="7947027" y="3210512"/>
              <a:ext cx="882978" cy="39074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9" name="正方形/長方形 88"/>
            <p:cNvSpPr>
              <a:spLocks noChangeAspect="1"/>
            </p:cNvSpPr>
            <p:nvPr/>
          </p:nvSpPr>
          <p:spPr>
            <a:xfrm>
              <a:off x="5230955" y="3781660"/>
              <a:ext cx="882978" cy="39074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0" name="正方形/長方形 89"/>
            <p:cNvSpPr>
              <a:spLocks noChangeAspect="1"/>
            </p:cNvSpPr>
            <p:nvPr/>
          </p:nvSpPr>
          <p:spPr>
            <a:xfrm>
              <a:off x="6140813" y="3781660"/>
              <a:ext cx="882978" cy="39074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1" name="正方形/長方形 90"/>
            <p:cNvSpPr>
              <a:spLocks noChangeAspect="1"/>
            </p:cNvSpPr>
            <p:nvPr/>
          </p:nvSpPr>
          <p:spPr>
            <a:xfrm>
              <a:off x="7038272" y="3781660"/>
              <a:ext cx="894261" cy="370529"/>
            </a:xfrm>
            <a:prstGeom prst="rect">
              <a:avLst/>
            </a:prstGeom>
            <a:solidFill>
              <a:srgbClr val="FF00FF">
                <a:alpha val="29804"/>
              </a:srgbClr>
            </a:solidFill>
            <a:ln w="19050" cap="flat" cmpd="sng" algn="ctr">
              <a:solidFill>
                <a:srgbClr val="FF00FF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8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7" name="正方形/長方形 96"/>
            <p:cNvSpPr>
              <a:spLocks noChangeAspect="1"/>
            </p:cNvSpPr>
            <p:nvPr/>
          </p:nvSpPr>
          <p:spPr>
            <a:xfrm>
              <a:off x="7951510" y="3781660"/>
              <a:ext cx="914284" cy="367765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9804"/>
              </a:schemeClr>
            </a:solidFill>
            <a:ln w="19050" cap="flat" cmpd="sng" algn="ctr">
              <a:solidFill>
                <a:srgbClr val="FFFF66"/>
              </a:solidFill>
              <a:prstDash val="solid"/>
            </a:ln>
            <a:effectLst/>
          </p:spPr>
          <p:txBody>
            <a:bodyPr lIns="108000" tIns="0" rIns="0" bIns="0" anchor="ctr"/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endParaRPr kumimoji="0" lang="ja-JP" altLang="en-US" sz="1000" b="1" kern="0" dirty="0">
                <a:solidFill>
                  <a:srgbClr val="0000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1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11</a:t>
            </a:fld>
            <a:endParaRPr lang="en-US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136368" y="856470"/>
            <a:ext cx="7950302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Long-life control </a:t>
            </a:r>
            <a:r>
              <a:rPr lang="en-US" altLang="ja-JP" sz="18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Reduce the movement of a head </a:t>
            </a:r>
            <a:r>
              <a:rPr lang="en-US" altLang="ja-JP" sz="18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the </a:t>
            </a:r>
            <a:r>
              <a:rPr lang="en-US" altLang="ja-JP" sz="18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utmost limit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305792" y="1097124"/>
            <a:ext cx="8704061" cy="83098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WJ-NX400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reduce the movement of a head to the utmost limit to access own HDD since it equips with Panasonic proprietary file system. Thus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WJ-NX400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achieves the high efficiency of writing control, and can extend the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life(it is not extend HDD operating time)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HDDs.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54" y="1943925"/>
            <a:ext cx="5542960" cy="278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555481" y="4372028"/>
            <a:ext cx="1122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effectLst/>
                <a:latin typeface="Calibri" panose="020F0502020204030204" pitchFamily="34" charset="0"/>
              </a:rPr>
              <a:t>(Usage period)</a:t>
            </a:r>
            <a:endParaRPr kumimoji="1" lang="ja-JP" altLang="en-US" sz="12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17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77256" y="1396442"/>
            <a:ext cx="8189960" cy="95409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WJ-NX400 doesn’t have UPS, but it doesn’t stop and doesn’t reboot even when occur a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instantaneous voltage drop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within 200ms.</a:t>
            </a:r>
          </a:p>
          <a:p>
            <a:pPr algn="l" eaLnBrk="0" hangingPunct="0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power failure time is longer than 200ms,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WJ-NX400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a power interruption and shuts safe down by itself.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WJ-NX400 provide a stable recording and a stable operation for you.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25356" y="1100627"/>
            <a:ext cx="4476748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8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“Keep working &amp; recording” without UPS </a:t>
            </a:r>
            <a:endParaRPr lang="en-US" altLang="ja-JP" sz="1800" b="1" dirty="0" smtClean="0">
              <a:effectLst/>
              <a:latin typeface="Calibri" panose="020F0502020204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88" y="2512122"/>
            <a:ext cx="4539915" cy="203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正方形/長方形 36"/>
          <p:cNvSpPr/>
          <p:nvPr/>
        </p:nvSpPr>
        <p:spPr>
          <a:xfrm>
            <a:off x="136368" y="856470"/>
            <a:ext cx="743335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Momentary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 failure resistance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6123003" y="2761174"/>
            <a:ext cx="3020997" cy="1535823"/>
            <a:chOff x="6123003" y="2761174"/>
            <a:chExt cx="3020997" cy="1535823"/>
          </a:xfrm>
        </p:grpSpPr>
        <p:sp>
          <p:nvSpPr>
            <p:cNvPr id="9" name="正方形/長方形 5"/>
            <p:cNvSpPr>
              <a:spLocks noChangeArrowheads="1"/>
            </p:cNvSpPr>
            <p:nvPr/>
          </p:nvSpPr>
          <p:spPr bwMode="auto">
            <a:xfrm>
              <a:off x="6123003" y="3586501"/>
              <a:ext cx="963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ja-JP" sz="3200" b="1" dirty="0" smtClean="0">
                  <a:solidFill>
                    <a:srgbClr val="00B0F0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95%</a:t>
              </a:r>
            </a:p>
          </p:txBody>
        </p:sp>
        <p:sp>
          <p:nvSpPr>
            <p:cNvPr id="10" name="正方形/長方形 5"/>
            <p:cNvSpPr>
              <a:spLocks noChangeArrowheads="1"/>
            </p:cNvSpPr>
            <p:nvPr/>
          </p:nvSpPr>
          <p:spPr bwMode="auto">
            <a:xfrm>
              <a:off x="6123003" y="2761174"/>
              <a:ext cx="253080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1" hangingPunct="1"/>
              <a:r>
                <a:rPr lang="en-US" altLang="ja-JP" sz="18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Salvable </a:t>
              </a:r>
            </a:p>
            <a:p>
              <a:pPr algn="l" eaLnBrk="1" hangingPunct="1"/>
              <a:r>
                <a:rPr lang="en-US" altLang="ja-JP" sz="18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momentary power failure</a:t>
              </a:r>
            </a:p>
          </p:txBody>
        </p:sp>
        <p:sp>
          <p:nvSpPr>
            <p:cNvPr id="12" name="正方形/長方形 5"/>
            <p:cNvSpPr>
              <a:spLocks noChangeArrowheads="1"/>
            </p:cNvSpPr>
            <p:nvPr/>
          </p:nvSpPr>
          <p:spPr bwMode="auto">
            <a:xfrm>
              <a:off x="6143425" y="4035387"/>
              <a:ext cx="300057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1" hangingPunct="1"/>
              <a:r>
                <a:rPr lang="en-US" altLang="ja-JP" sz="11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*This </a:t>
              </a:r>
              <a:r>
                <a:rPr lang="en-US" altLang="ja-JP" sz="11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is an electric </a:t>
              </a:r>
              <a:r>
                <a:rPr lang="en-US" altLang="ja-JP" sz="11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power condition </a:t>
              </a:r>
              <a:r>
                <a:rPr lang="en-US" altLang="ja-JP" sz="11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メイリオ" pitchFamily="50" charset="-128"/>
                </a:rPr>
                <a:t>of late Japan.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53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22460" y="1092535"/>
            <a:ext cx="7906704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WJ-NX400 supports to backup important data to NAS devices. </a:t>
            </a:r>
            <a:endParaRPr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 back up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90938" y="1483115"/>
            <a:ext cx="2569582" cy="2095801"/>
            <a:chOff x="190938" y="1483115"/>
            <a:chExt cx="2569582" cy="2095801"/>
          </a:xfrm>
        </p:grpSpPr>
        <p:sp>
          <p:nvSpPr>
            <p:cNvPr id="11" name="角丸四角形 10"/>
            <p:cNvSpPr/>
            <p:nvPr/>
          </p:nvSpPr>
          <p:spPr>
            <a:xfrm>
              <a:off x="282833" y="1484241"/>
              <a:ext cx="2477687" cy="1753416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8" name="テキスト ボックス 10"/>
            <p:cNvSpPr txBox="1">
              <a:spLocks noChangeArrowheads="1"/>
            </p:cNvSpPr>
            <p:nvPr/>
          </p:nvSpPr>
          <p:spPr bwMode="auto">
            <a:xfrm>
              <a:off x="263365" y="1889871"/>
              <a:ext cx="9129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WJ-</a:t>
              </a:r>
              <a:r>
                <a:rPr kumimoji="1" lang="en-US" altLang="ja-JP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NX400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680" y="1737698"/>
              <a:ext cx="329211" cy="492813"/>
            </a:xfrm>
            <a:prstGeom prst="rect">
              <a:avLst/>
            </a:prstGeom>
            <a:ln/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20" name="Picture 30" descr="WJ-ND400 stand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339" y="2145966"/>
              <a:ext cx="633576" cy="363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752" y="2130136"/>
              <a:ext cx="379432" cy="297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0945" y="2401952"/>
              <a:ext cx="333218" cy="497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直線コネクタ 22"/>
            <p:cNvCxnSpPr/>
            <p:nvPr/>
          </p:nvCxnSpPr>
          <p:spPr>
            <a:xfrm>
              <a:off x="966414" y="2354031"/>
              <a:ext cx="253337" cy="0"/>
            </a:xfrm>
            <a:prstGeom prst="line">
              <a:avLst/>
            </a:prstGeom>
            <a:ln w="762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1557607" y="2008741"/>
              <a:ext cx="251072" cy="242789"/>
            </a:xfrm>
            <a:prstGeom prst="line">
              <a:avLst/>
            </a:prstGeom>
            <a:ln w="762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1493353" y="2458459"/>
              <a:ext cx="317592" cy="175223"/>
            </a:xfrm>
            <a:prstGeom prst="line">
              <a:avLst/>
            </a:prstGeom>
            <a:ln w="762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10"/>
            <p:cNvSpPr txBox="1">
              <a:spLocks noChangeArrowheads="1"/>
            </p:cNvSpPr>
            <p:nvPr/>
          </p:nvSpPr>
          <p:spPr bwMode="auto">
            <a:xfrm>
              <a:off x="1280339" y="1483115"/>
              <a:ext cx="14204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NAS </a:t>
              </a:r>
              <a:r>
                <a:rPr lang="ja-JP" altLang="en-US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①　</a:t>
              </a: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Drive A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27" name="テキスト ボックス 10"/>
            <p:cNvSpPr txBox="1">
              <a:spLocks noChangeArrowheads="1"/>
            </p:cNvSpPr>
            <p:nvPr/>
          </p:nvSpPr>
          <p:spPr bwMode="auto">
            <a:xfrm>
              <a:off x="1176341" y="2900709"/>
              <a:ext cx="14616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NAS </a:t>
              </a:r>
              <a:r>
                <a:rPr lang="ja-JP" altLang="en-US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②　</a:t>
              </a: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Drive A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746" y="1842170"/>
              <a:ext cx="370441" cy="262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303" y="2546071"/>
              <a:ext cx="370441" cy="262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テキスト ボックス 10"/>
            <p:cNvSpPr txBox="1">
              <a:spLocks noChangeArrowheads="1"/>
            </p:cNvSpPr>
            <p:nvPr/>
          </p:nvSpPr>
          <p:spPr bwMode="auto">
            <a:xfrm>
              <a:off x="190938" y="3271139"/>
              <a:ext cx="24807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lang="en-US" altLang="ja-JP" sz="14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 Back up to two NAS devices</a:t>
              </a:r>
              <a:endParaRPr kumimoji="1" lang="ja-JP" alt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</p:grpSp>
      <p:grpSp>
        <p:nvGrpSpPr>
          <p:cNvPr id="71" name="グループ化 70"/>
          <p:cNvGrpSpPr/>
          <p:nvPr/>
        </p:nvGrpSpPr>
        <p:grpSpPr>
          <a:xfrm>
            <a:off x="643928" y="3980470"/>
            <a:ext cx="7069560" cy="691450"/>
            <a:chOff x="643928" y="3980470"/>
            <a:chExt cx="7069560" cy="691450"/>
          </a:xfrm>
        </p:grpSpPr>
        <p:sp>
          <p:nvSpPr>
            <p:cNvPr id="48" name="角丸四角形 47"/>
            <p:cNvSpPr/>
            <p:nvPr/>
          </p:nvSpPr>
          <p:spPr>
            <a:xfrm>
              <a:off x="643928" y="3980470"/>
              <a:ext cx="7069560" cy="691450"/>
            </a:xfrm>
            <a:prstGeom prst="roundRect">
              <a:avLst/>
            </a:prstGeom>
            <a:solidFill>
              <a:srgbClr val="E2E2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9" name="テキスト ボックス 10"/>
            <p:cNvSpPr txBox="1">
              <a:spLocks noChangeArrowheads="1"/>
            </p:cNvSpPr>
            <p:nvPr/>
          </p:nvSpPr>
          <p:spPr bwMode="auto">
            <a:xfrm>
              <a:off x="682127" y="4001313"/>
              <a:ext cx="68980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spcBef>
                  <a:spcPct val="0"/>
                </a:spcBef>
                <a:defRPr/>
              </a:pPr>
              <a:r>
                <a:rPr kumimoji="1" lang="ja-JP" altLang="en-US" sz="18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・</a:t>
              </a:r>
              <a:r>
                <a:rPr kumimoji="1" lang="en-US" altLang="ja-JP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Continuous back up</a:t>
              </a:r>
              <a:r>
                <a:rPr kumimoji="1" lang="en-US" altLang="ja-JP" sz="1800" i="0" u="none" strike="noStrike" kern="1200" cap="none" spc="0" normalizeH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 : Specify back up starting time in everyday</a:t>
              </a:r>
            </a:p>
            <a:p>
              <a:pPr lvl="0" algn="l">
                <a:spcBef>
                  <a:spcPct val="0"/>
                </a:spcBef>
                <a:defRPr/>
              </a:pPr>
              <a:r>
                <a:rPr lang="ja-JP" altLang="en-US" sz="1800" baseline="0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・</a:t>
              </a:r>
              <a:r>
                <a:rPr lang="en-US" altLang="ja-JP" sz="1800" b="1" baseline="0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Schedule back up</a:t>
              </a:r>
              <a:r>
                <a:rPr lang="en-US" altLang="ja-JP" sz="1800" baseline="0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    : Specify back up time period(start</a:t>
              </a:r>
              <a:r>
                <a:rPr lang="en-US" altLang="ja-JP" sz="1800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 to stop)</a:t>
              </a:r>
              <a:endParaRPr kumimoji="1" lang="ja-JP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</p:grpSp>
      <p:sp>
        <p:nvSpPr>
          <p:cNvPr id="50" name="テキスト ボックス 10"/>
          <p:cNvSpPr txBox="1">
            <a:spLocks noChangeArrowheads="1"/>
          </p:cNvSpPr>
          <p:nvPr/>
        </p:nvSpPr>
        <p:spPr bwMode="auto">
          <a:xfrm>
            <a:off x="358524" y="3651598"/>
            <a:ext cx="3254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spcBef>
                <a:spcPct val="0"/>
              </a:spcBef>
              <a:buFont typeface="Wingdings" panose="05000000000000000000" pitchFamily="2" charset="2"/>
              <a:buChar char="u"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rPr>
              <a:t>Two type of back up setting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2940854" y="1484241"/>
            <a:ext cx="2833833" cy="2310118"/>
            <a:chOff x="2940854" y="1484241"/>
            <a:chExt cx="2833833" cy="2310118"/>
          </a:xfrm>
        </p:grpSpPr>
        <p:sp>
          <p:nvSpPr>
            <p:cNvPr id="52" name="テキスト ボックス 10"/>
            <p:cNvSpPr txBox="1">
              <a:spLocks noChangeArrowheads="1"/>
            </p:cNvSpPr>
            <p:nvPr/>
          </p:nvSpPr>
          <p:spPr bwMode="auto">
            <a:xfrm>
              <a:off x="3229916" y="3271139"/>
              <a:ext cx="228279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ct val="0"/>
                </a:spcBef>
                <a:defRPr/>
              </a:pPr>
              <a:r>
                <a:rPr lang="en-US" altLang="ja-JP" sz="14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 Back up to two HDD drives </a:t>
              </a:r>
            </a:p>
            <a:p>
              <a:pPr lvl="0" algn="ctr">
                <a:spcBef>
                  <a:spcPct val="0"/>
                </a:spcBef>
                <a:defRPr/>
              </a:pPr>
              <a:r>
                <a:rPr lang="en-US" altLang="ja-JP" sz="14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in a NAS devices</a:t>
              </a:r>
              <a:endParaRPr kumimoji="1" lang="ja-JP" alt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57" name="テキスト ボックス 10"/>
            <p:cNvSpPr txBox="1">
              <a:spLocks noChangeArrowheads="1"/>
            </p:cNvSpPr>
            <p:nvPr/>
          </p:nvSpPr>
          <p:spPr bwMode="auto">
            <a:xfrm>
              <a:off x="2940854" y="1976912"/>
              <a:ext cx="9587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WJ-</a:t>
              </a:r>
              <a:r>
                <a:rPr kumimoji="1" lang="en-US" altLang="ja-JP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NX400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950" y="2108088"/>
              <a:ext cx="353144" cy="566010"/>
            </a:xfrm>
            <a:prstGeom prst="rect">
              <a:avLst/>
            </a:prstGeom>
            <a:ln/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685" y="2180109"/>
              <a:ext cx="407016" cy="34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1" name="直線コネクタ 60"/>
            <p:cNvCxnSpPr/>
            <p:nvPr/>
          </p:nvCxnSpPr>
          <p:spPr>
            <a:xfrm>
              <a:off x="3612930" y="2437260"/>
              <a:ext cx="271754" cy="0"/>
            </a:xfrm>
            <a:prstGeom prst="line">
              <a:avLst/>
            </a:prstGeom>
            <a:ln w="762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10"/>
            <p:cNvSpPr txBox="1">
              <a:spLocks noChangeArrowheads="1"/>
            </p:cNvSpPr>
            <p:nvPr/>
          </p:nvSpPr>
          <p:spPr bwMode="auto">
            <a:xfrm>
              <a:off x="4470917" y="1848835"/>
              <a:ext cx="68302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NAS </a:t>
              </a:r>
              <a:r>
                <a:rPr lang="ja-JP" altLang="en-US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①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4256196" y="2439794"/>
              <a:ext cx="271754" cy="0"/>
            </a:xfrm>
            <a:prstGeom prst="line">
              <a:avLst/>
            </a:prstGeom>
            <a:ln w="762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972" y="2079973"/>
              <a:ext cx="397372" cy="30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972" y="2521864"/>
              <a:ext cx="397372" cy="30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" name="テキスト ボックス 10"/>
            <p:cNvSpPr txBox="1">
              <a:spLocks noChangeArrowheads="1"/>
            </p:cNvSpPr>
            <p:nvPr/>
          </p:nvSpPr>
          <p:spPr bwMode="auto">
            <a:xfrm>
              <a:off x="5088426" y="2050352"/>
              <a:ext cx="6862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Drive A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67" name="テキスト ボックス 10"/>
            <p:cNvSpPr txBox="1">
              <a:spLocks noChangeArrowheads="1"/>
            </p:cNvSpPr>
            <p:nvPr/>
          </p:nvSpPr>
          <p:spPr bwMode="auto">
            <a:xfrm>
              <a:off x="5073114" y="2559862"/>
              <a:ext cx="67763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Drive B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55" name="角丸四角形 54"/>
            <p:cNvSpPr/>
            <p:nvPr/>
          </p:nvSpPr>
          <p:spPr>
            <a:xfrm>
              <a:off x="2940854" y="1484241"/>
              <a:ext cx="2811519" cy="1753416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6" name="下矢印 55"/>
            <p:cNvSpPr/>
            <p:nvPr/>
          </p:nvSpPr>
          <p:spPr>
            <a:xfrm>
              <a:off x="5374913" y="2312694"/>
              <a:ext cx="109486" cy="29637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68" name="Picture 30" descr="WJ-ND400 stand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385" y="2240891"/>
              <a:ext cx="633576" cy="363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5883962" y="1484241"/>
            <a:ext cx="3191766" cy="2310118"/>
            <a:chOff x="5883962" y="1484241"/>
            <a:chExt cx="3191766" cy="2310118"/>
          </a:xfrm>
        </p:grpSpPr>
        <p:sp>
          <p:nvSpPr>
            <p:cNvPr id="29" name="テキスト ボックス 10"/>
            <p:cNvSpPr txBox="1">
              <a:spLocks noChangeArrowheads="1"/>
            </p:cNvSpPr>
            <p:nvPr/>
          </p:nvSpPr>
          <p:spPr bwMode="auto">
            <a:xfrm>
              <a:off x="5883962" y="1774939"/>
              <a:ext cx="12080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WJ-</a:t>
              </a:r>
              <a:r>
                <a:rPr kumimoji="1" lang="en-US" altLang="ja-JP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NX400</a:t>
              </a:r>
              <a:r>
                <a:rPr kumimoji="1" lang="ja-JP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①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4835" y="2097947"/>
              <a:ext cx="353144" cy="566010"/>
            </a:xfrm>
            <a:prstGeom prst="rect">
              <a:avLst/>
            </a:prstGeom>
            <a:ln/>
            <a:ex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570" y="2169968"/>
              <a:ext cx="407015" cy="34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3" name="直線コネクタ 32"/>
            <p:cNvCxnSpPr/>
            <p:nvPr/>
          </p:nvCxnSpPr>
          <p:spPr>
            <a:xfrm>
              <a:off x="6717712" y="2134448"/>
              <a:ext cx="271754" cy="206628"/>
            </a:xfrm>
            <a:prstGeom prst="line">
              <a:avLst/>
            </a:prstGeom>
            <a:ln w="762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10"/>
            <p:cNvSpPr txBox="1">
              <a:spLocks noChangeArrowheads="1"/>
            </p:cNvSpPr>
            <p:nvPr/>
          </p:nvSpPr>
          <p:spPr bwMode="auto">
            <a:xfrm>
              <a:off x="7567802" y="1838695"/>
              <a:ext cx="68302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NAS </a:t>
              </a:r>
              <a:r>
                <a:rPr lang="ja-JP" altLang="en-US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①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cxnSp>
          <p:nvCxnSpPr>
            <p:cNvPr id="35" name="直線コネクタ 34"/>
            <p:cNvCxnSpPr/>
            <p:nvPr/>
          </p:nvCxnSpPr>
          <p:spPr>
            <a:xfrm>
              <a:off x="7353080" y="2429653"/>
              <a:ext cx="271754" cy="0"/>
            </a:xfrm>
            <a:prstGeom prst="line">
              <a:avLst/>
            </a:prstGeom>
            <a:ln w="762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7857" y="2069833"/>
              <a:ext cx="397372" cy="30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7857" y="2511723"/>
              <a:ext cx="397372" cy="30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テキスト ボックス 10"/>
            <p:cNvSpPr txBox="1">
              <a:spLocks noChangeArrowheads="1"/>
            </p:cNvSpPr>
            <p:nvPr/>
          </p:nvSpPr>
          <p:spPr bwMode="auto">
            <a:xfrm>
              <a:off x="8197017" y="1912518"/>
              <a:ext cx="8760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Drive 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for NVR </a:t>
              </a:r>
              <a:r>
                <a:rPr kumimoji="1" lang="ja-JP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①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>
            <a:xfrm flipV="1">
              <a:off x="6658836" y="2505211"/>
              <a:ext cx="330631" cy="246647"/>
            </a:xfrm>
            <a:prstGeom prst="line">
              <a:avLst/>
            </a:prstGeom>
            <a:ln w="76200">
              <a:solidFill>
                <a:srgbClr val="66F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テキスト ボックス 10"/>
            <p:cNvSpPr txBox="1">
              <a:spLocks noChangeArrowheads="1"/>
            </p:cNvSpPr>
            <p:nvPr/>
          </p:nvSpPr>
          <p:spPr bwMode="auto">
            <a:xfrm>
              <a:off x="5942931" y="2799702"/>
              <a:ext cx="11531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WJ-</a:t>
              </a:r>
              <a:r>
                <a:rPr kumimoji="1" lang="en-US" altLang="ja-JP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NX400</a:t>
              </a:r>
              <a:r>
                <a:rPr kumimoji="1" lang="ja-JP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②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44" name="テキスト ボックス 10"/>
            <p:cNvSpPr txBox="1">
              <a:spLocks noChangeArrowheads="1"/>
            </p:cNvSpPr>
            <p:nvPr/>
          </p:nvSpPr>
          <p:spPr bwMode="auto">
            <a:xfrm>
              <a:off x="8177038" y="2633726"/>
              <a:ext cx="8760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Drive 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for NVR </a:t>
              </a:r>
              <a:r>
                <a:rPr kumimoji="1" lang="ja-JP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②</a:t>
              </a:r>
              <a:endParaRPr kumimoji="1" lang="ja-JP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sp>
          <p:nvSpPr>
            <p:cNvPr id="45" name="角丸四角形 44"/>
            <p:cNvSpPr/>
            <p:nvPr/>
          </p:nvSpPr>
          <p:spPr>
            <a:xfrm>
              <a:off x="5883962" y="1484241"/>
              <a:ext cx="3169086" cy="1779868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6" name="テキスト ボックス 10"/>
            <p:cNvSpPr txBox="1">
              <a:spLocks noChangeArrowheads="1"/>
            </p:cNvSpPr>
            <p:nvPr/>
          </p:nvSpPr>
          <p:spPr bwMode="auto">
            <a:xfrm>
              <a:off x="6031943" y="3271139"/>
              <a:ext cx="304378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ct val="0"/>
                </a:spcBef>
                <a:defRPr/>
              </a:pPr>
              <a:r>
                <a:rPr lang="en-US" altLang="ja-JP" sz="14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 Data in two NVRs back up to</a:t>
              </a:r>
            </a:p>
            <a:p>
              <a:pPr lvl="0" algn="ctr">
                <a:spcBef>
                  <a:spcPct val="0"/>
                </a:spcBef>
                <a:defRPr/>
              </a:pPr>
              <a:r>
                <a:rPr lang="en-US" altLang="ja-JP" sz="14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itchFamily="50" charset="-128"/>
                  <a:cs typeface="Meiryo UI" pitchFamily="50" charset="-128"/>
                </a:rPr>
                <a:t> two HDD drives in a NAS devices</a:t>
              </a:r>
              <a:endParaRPr kumimoji="1" lang="ja-JP" alt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Meiryo UI" pitchFamily="50" charset="-128"/>
                <a:cs typeface="Meiryo UI" pitchFamily="50" charset="-128"/>
              </a:endParaRPr>
            </a:p>
          </p:txBody>
        </p:sp>
        <p:pic>
          <p:nvPicPr>
            <p:cNvPr id="69" name="Picture 30" descr="WJ-ND400 stand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36" y="1997139"/>
              <a:ext cx="633576" cy="363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30" descr="WJ-ND400 stand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36" y="2512184"/>
              <a:ext cx="633576" cy="363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322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38644" y="1100627"/>
            <a:ext cx="7906704" cy="36932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Redundant fail-over using 2nd recorder to enable mission-critical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recording</a:t>
            </a:r>
            <a:endParaRPr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Failover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2" name="グループ化 71"/>
          <p:cNvGrpSpPr/>
          <p:nvPr/>
        </p:nvGrpSpPr>
        <p:grpSpPr>
          <a:xfrm>
            <a:off x="3886392" y="2858937"/>
            <a:ext cx="3861076" cy="1372987"/>
            <a:chOff x="4977577" y="3280959"/>
            <a:chExt cx="5136892" cy="2276944"/>
          </a:xfrm>
        </p:grpSpPr>
        <p:pic>
          <p:nvPicPr>
            <p:cNvPr id="12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577" y="4674440"/>
              <a:ext cx="1988105" cy="883463"/>
            </a:xfrm>
            <a:prstGeom prst="rect">
              <a:avLst/>
            </a:prstGeom>
            <a:solidFill>
              <a:srgbClr val="FF0000">
                <a:alpha val="52000"/>
              </a:srgbClr>
            </a:solidFill>
            <a:ln>
              <a:noFill/>
            </a:ln>
            <a:effectLst/>
          </p:spPr>
        </p:pic>
        <p:sp>
          <p:nvSpPr>
            <p:cNvPr id="123" name="Text Box 77"/>
            <p:cNvSpPr txBox="1">
              <a:spLocks noChangeArrowheads="1"/>
            </p:cNvSpPr>
            <p:nvPr/>
          </p:nvSpPr>
          <p:spPr bwMode="auto">
            <a:xfrm>
              <a:off x="7939169" y="4159573"/>
              <a:ext cx="2175300" cy="526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</a:rPr>
                <a:t>Detect  failure unit</a:t>
              </a:r>
              <a:endParaRPr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endParaRPr>
            </a:p>
          </p:txBody>
        </p:sp>
        <p:sp>
          <p:nvSpPr>
            <p:cNvPr id="122" name="乗算記号 121"/>
            <p:cNvSpPr/>
            <p:nvPr/>
          </p:nvSpPr>
          <p:spPr>
            <a:xfrm>
              <a:off x="7946578" y="3280959"/>
              <a:ext cx="973552" cy="1055739"/>
            </a:xfrm>
            <a:prstGeom prst="mathMultiply">
              <a:avLst>
                <a:gd name="adj1" fmla="val 1733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5245921" y="2363222"/>
            <a:ext cx="3872183" cy="2163052"/>
            <a:chOff x="6786334" y="2458872"/>
            <a:chExt cx="5151668" cy="3587178"/>
          </a:xfrm>
        </p:grpSpPr>
        <p:grpSp>
          <p:nvGrpSpPr>
            <p:cNvPr id="117" name="グループ化 116"/>
            <p:cNvGrpSpPr/>
            <p:nvPr/>
          </p:nvGrpSpPr>
          <p:grpSpPr>
            <a:xfrm>
              <a:off x="6786334" y="2458872"/>
              <a:ext cx="3751101" cy="2690069"/>
              <a:chOff x="6855938" y="2397740"/>
              <a:chExt cx="3751101" cy="2690069"/>
            </a:xfrm>
          </p:grpSpPr>
          <p:cxnSp>
            <p:nvCxnSpPr>
              <p:cNvPr id="119" name="直線コネクタ 118"/>
              <p:cNvCxnSpPr/>
              <p:nvPr/>
            </p:nvCxnSpPr>
            <p:spPr>
              <a:xfrm>
                <a:off x="6855938" y="5052642"/>
                <a:ext cx="3751101" cy="0"/>
              </a:xfrm>
              <a:prstGeom prst="line">
                <a:avLst/>
              </a:prstGeom>
              <a:ln w="7620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線コネクタ 119"/>
              <p:cNvCxnSpPr/>
              <p:nvPr/>
            </p:nvCxnSpPr>
            <p:spPr>
              <a:xfrm flipH="1" flipV="1">
                <a:off x="10537437" y="2397740"/>
                <a:ext cx="27271" cy="2690069"/>
              </a:xfrm>
              <a:prstGeom prst="line">
                <a:avLst/>
              </a:prstGeom>
              <a:ln w="76200" cmpd="sng">
                <a:solidFill>
                  <a:schemeClr val="accent4">
                    <a:lumMod val="60000"/>
                    <a:lumOff val="40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 Box 77"/>
            <p:cNvSpPr txBox="1">
              <a:spLocks noChangeArrowheads="1"/>
            </p:cNvSpPr>
            <p:nvPr/>
          </p:nvSpPr>
          <p:spPr bwMode="auto">
            <a:xfrm>
              <a:off x="7558444" y="5106890"/>
              <a:ext cx="4379558" cy="939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</a:rPr>
                <a:t>Standby recorder will be started to record instead of failure one</a:t>
              </a:r>
              <a:endParaRPr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2417" y="1402263"/>
            <a:ext cx="8388036" cy="3158405"/>
            <a:chOff x="392417" y="1402263"/>
            <a:chExt cx="8388036" cy="3158405"/>
          </a:xfrm>
        </p:grpSpPr>
        <p:sp>
          <p:nvSpPr>
            <p:cNvPr id="124" name="正方形/長方形 123"/>
            <p:cNvSpPr/>
            <p:nvPr/>
          </p:nvSpPr>
          <p:spPr>
            <a:xfrm>
              <a:off x="392417" y="1402263"/>
              <a:ext cx="5487623" cy="3136484"/>
            </a:xfrm>
            <a:prstGeom prst="rect">
              <a:avLst/>
            </a:prstGeom>
            <a:solidFill>
              <a:schemeClr val="tx1">
                <a:lumMod val="20000"/>
                <a:lumOff val="80000"/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74" name="グループ化 73"/>
            <p:cNvGrpSpPr/>
            <p:nvPr/>
          </p:nvGrpSpPr>
          <p:grpSpPr>
            <a:xfrm>
              <a:off x="449660" y="1469949"/>
              <a:ext cx="8330793" cy="3090719"/>
              <a:chOff x="405245" y="977480"/>
              <a:chExt cx="11083538" cy="5125608"/>
            </a:xfrm>
          </p:grpSpPr>
          <p:sp>
            <p:nvSpPr>
              <p:cNvPr id="88" name="正方形/長方形 87"/>
              <p:cNvSpPr/>
              <p:nvPr/>
            </p:nvSpPr>
            <p:spPr>
              <a:xfrm>
                <a:off x="405245" y="977480"/>
                <a:ext cx="6560437" cy="5125608"/>
              </a:xfrm>
              <a:prstGeom prst="rect">
                <a:avLst/>
              </a:prstGeom>
              <a:solidFill>
                <a:schemeClr val="bg1">
                  <a:lumMod val="95000"/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9" name="Text Box 77"/>
              <p:cNvSpPr txBox="1">
                <a:spLocks noChangeArrowheads="1"/>
              </p:cNvSpPr>
              <p:nvPr/>
            </p:nvSpPr>
            <p:spPr bwMode="auto">
              <a:xfrm>
                <a:off x="1314694" y="977480"/>
                <a:ext cx="4729784" cy="546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4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HGPｺﾞｼｯｸE" pitchFamily="50" charset="-128"/>
                    <a:cs typeface="Tahoma" pitchFamily="34" charset="0"/>
                  </a:rPr>
                  <a:t>Recording WJ-NX400</a:t>
                </a:r>
                <a:endParaRPr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</a:endParaRPr>
              </a:p>
            </p:txBody>
          </p:sp>
          <p:grpSp>
            <p:nvGrpSpPr>
              <p:cNvPr id="90" name="グループ化 89"/>
              <p:cNvGrpSpPr/>
              <p:nvPr/>
            </p:nvGrpSpPr>
            <p:grpSpPr>
              <a:xfrm>
                <a:off x="405245" y="1660577"/>
                <a:ext cx="11083538" cy="3996527"/>
                <a:chOff x="405245" y="1660577"/>
                <a:chExt cx="11083538" cy="3996527"/>
              </a:xfrm>
            </p:grpSpPr>
            <p:cxnSp>
              <p:nvCxnSpPr>
                <p:cNvPr id="100" name="カギ線コネクタ 99"/>
                <p:cNvCxnSpPr/>
                <p:nvPr/>
              </p:nvCxnSpPr>
              <p:spPr>
                <a:xfrm rot="5400000">
                  <a:off x="2521843" y="3904834"/>
                  <a:ext cx="2823765" cy="1"/>
                </a:xfrm>
                <a:prstGeom prst="bentConnector3">
                  <a:avLst>
                    <a:gd name="adj1" fmla="val 50000"/>
                  </a:avLst>
                </a:prstGeom>
                <a:ln w="76200">
                  <a:solidFill>
                    <a:srgbClr val="00FFFF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直線コネクタ 100"/>
                <p:cNvCxnSpPr/>
                <p:nvPr/>
              </p:nvCxnSpPr>
              <p:spPr>
                <a:xfrm>
                  <a:off x="2945921" y="5650279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直線コネクタ 101"/>
                <p:cNvCxnSpPr/>
                <p:nvPr/>
              </p:nvCxnSpPr>
              <p:spPr>
                <a:xfrm flipV="1">
                  <a:off x="405245" y="1660577"/>
                  <a:ext cx="11083538" cy="3873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線コネクタ 102"/>
                <p:cNvCxnSpPr/>
                <p:nvPr/>
              </p:nvCxnSpPr>
              <p:spPr>
                <a:xfrm>
                  <a:off x="2945921" y="4674440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線コネクタ 103"/>
                <p:cNvCxnSpPr/>
                <p:nvPr/>
              </p:nvCxnSpPr>
              <p:spPr>
                <a:xfrm>
                  <a:off x="2979056" y="2113249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線コネクタ 104"/>
                <p:cNvCxnSpPr/>
                <p:nvPr/>
              </p:nvCxnSpPr>
              <p:spPr>
                <a:xfrm>
                  <a:off x="2950810" y="1699307"/>
                  <a:ext cx="13098" cy="3957797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線コネクタ 105"/>
                <p:cNvCxnSpPr/>
                <p:nvPr/>
              </p:nvCxnSpPr>
              <p:spPr>
                <a:xfrm>
                  <a:off x="2974504" y="2670190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線コネクタ 106"/>
                <p:cNvCxnSpPr/>
                <p:nvPr/>
              </p:nvCxnSpPr>
              <p:spPr>
                <a:xfrm>
                  <a:off x="2981328" y="4117499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線コネクタ 107"/>
                <p:cNvCxnSpPr/>
                <p:nvPr/>
              </p:nvCxnSpPr>
              <p:spPr>
                <a:xfrm>
                  <a:off x="1050149" y="2215516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線コネクタ 108"/>
                <p:cNvCxnSpPr/>
                <p:nvPr/>
              </p:nvCxnSpPr>
              <p:spPr>
                <a:xfrm>
                  <a:off x="5124112" y="4336698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線コネクタ 109"/>
                <p:cNvCxnSpPr/>
                <p:nvPr/>
              </p:nvCxnSpPr>
              <p:spPr>
                <a:xfrm>
                  <a:off x="5105677" y="3613605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線コネクタ 110"/>
                <p:cNvCxnSpPr/>
                <p:nvPr/>
              </p:nvCxnSpPr>
              <p:spPr>
                <a:xfrm>
                  <a:off x="5078252" y="2122206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線コネクタ 111"/>
                <p:cNvCxnSpPr/>
                <p:nvPr/>
              </p:nvCxnSpPr>
              <p:spPr>
                <a:xfrm>
                  <a:off x="5066296" y="1699307"/>
                  <a:ext cx="26195" cy="3388502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線コネクタ 112"/>
                <p:cNvCxnSpPr/>
                <p:nvPr/>
              </p:nvCxnSpPr>
              <p:spPr>
                <a:xfrm>
                  <a:off x="5091868" y="2845299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113"/>
                <p:cNvCxnSpPr/>
                <p:nvPr/>
              </p:nvCxnSpPr>
              <p:spPr>
                <a:xfrm>
                  <a:off x="5127988" y="5059790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114"/>
                <p:cNvCxnSpPr/>
                <p:nvPr/>
              </p:nvCxnSpPr>
              <p:spPr>
                <a:xfrm>
                  <a:off x="1067466" y="2908248"/>
                  <a:ext cx="530580" cy="0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線コネクタ 115"/>
                <p:cNvCxnSpPr/>
                <p:nvPr/>
              </p:nvCxnSpPr>
              <p:spPr>
                <a:xfrm>
                  <a:off x="1043600" y="1660577"/>
                  <a:ext cx="23866" cy="1262505"/>
                </a:xfrm>
                <a:prstGeom prst="line">
                  <a:avLst/>
                </a:prstGeom>
                <a:ln w="57150">
                  <a:solidFill>
                    <a:srgbClr val="66FF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0725" y="1946301"/>
                <a:ext cx="1317625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0725" y="5395167"/>
                <a:ext cx="1317625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8798" y="1953578"/>
                <a:ext cx="1317625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4" name="Picture 2" descr="\\pcc-ad.pcc.mei.co.jp\share$\40-職能\セキュリティ\セキュリティ・サウンド広報宣伝\(10) Security\02_海外\Network_Products\WJ-NX400\640x480_png\WJ-NX400_D_L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309" y="1944166"/>
                <a:ext cx="1313180" cy="528146"/>
              </a:xfrm>
              <a:prstGeom prst="rect">
                <a:avLst/>
              </a:prstGeom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\\pcc-ad.pcc.mei.co.jp\share$\40-職能\セキュリティ\セキュリティ・サウンド広報宣伝\(10) Security\02_海外\Network_Products\WJ-NX400\640x480_png\WJ-NX400_D_L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309" y="2655267"/>
                <a:ext cx="1313180" cy="528146"/>
              </a:xfrm>
              <a:prstGeom prst="rect">
                <a:avLst/>
              </a:prstGeom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\\pcc-ad.pcc.mei.co.jp\share$\40-職能\セキュリティ\セキュリティ・サウンド広報宣伝\(10) Security\02_海外\Network_Products\WJ-NX400\640x480_png\WJ-NX400_D_L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309" y="3366368"/>
                <a:ext cx="1313180" cy="528146"/>
              </a:xfrm>
              <a:prstGeom prst="rect">
                <a:avLst/>
              </a:prstGeom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\\pcc-ad.pcc.mei.co.jp\share$\40-職能\セキュリティ\セキュリティ・サウンド広報宣伝\(10) Security\02_海外\Network_Products\WJ-NX400\640x480_png\WJ-NX400_D_L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309" y="4077469"/>
                <a:ext cx="1313180" cy="528146"/>
              </a:xfrm>
              <a:prstGeom prst="rect">
                <a:avLst/>
              </a:prstGeom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\\pcc-ad.pcc.mei.co.jp\share$\40-職能\セキュリティ\セキュリティ・サウンド広報宣伝\(10) Security\02_海外\Network_Products\WJ-NX400\640x480_png\WJ-NX400_D_L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309" y="4788569"/>
                <a:ext cx="1313180" cy="528146"/>
              </a:xfrm>
              <a:prstGeom prst="rect">
                <a:avLst/>
              </a:prstGeom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8798" y="2670190"/>
                <a:ext cx="1317625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75" name="グループ化 74"/>
          <p:cNvGrpSpPr/>
          <p:nvPr/>
        </p:nvGrpSpPr>
        <p:grpSpPr>
          <a:xfrm>
            <a:off x="4035944" y="1543269"/>
            <a:ext cx="4904037" cy="2590526"/>
            <a:chOff x="5176545" y="1099073"/>
            <a:chExt cx="6524479" cy="4296094"/>
          </a:xfrm>
        </p:grpSpPr>
        <p:grpSp>
          <p:nvGrpSpPr>
            <p:cNvPr id="76" name="グループ化 75"/>
            <p:cNvGrpSpPr/>
            <p:nvPr/>
          </p:nvGrpSpPr>
          <p:grpSpPr>
            <a:xfrm>
              <a:off x="6691998" y="1099073"/>
              <a:ext cx="5009026" cy="3953569"/>
              <a:chOff x="6691998" y="1099073"/>
              <a:chExt cx="5009026" cy="3953569"/>
            </a:xfrm>
          </p:grpSpPr>
          <p:sp>
            <p:nvSpPr>
              <p:cNvPr id="79" name="Text Box 77"/>
              <p:cNvSpPr txBox="1">
                <a:spLocks noChangeArrowheads="1"/>
              </p:cNvSpPr>
              <p:nvPr/>
            </p:nvSpPr>
            <p:spPr bwMode="auto">
              <a:xfrm>
                <a:off x="8811808" y="1099073"/>
                <a:ext cx="2889216" cy="546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4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HGPｺﾞｼｯｸE" pitchFamily="50" charset="-128"/>
                    <a:cs typeface="Tahoma" pitchFamily="34" charset="0"/>
                  </a:rPr>
                  <a:t>Standby WJ-NX400</a:t>
                </a:r>
                <a:endParaRPr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</a:endParaRPr>
              </a:p>
            </p:txBody>
          </p:sp>
          <p:cxnSp>
            <p:nvCxnSpPr>
              <p:cNvPr id="80" name="直線矢印コネクタ 79"/>
              <p:cNvCxnSpPr>
                <a:endCxn id="94" idx="3"/>
              </p:cNvCxnSpPr>
              <p:nvPr/>
            </p:nvCxnSpPr>
            <p:spPr>
              <a:xfrm flipH="1" flipV="1">
                <a:off x="6756489" y="2208239"/>
                <a:ext cx="2759784" cy="4342"/>
              </a:xfrm>
              <a:prstGeom prst="straightConnector1">
                <a:avLst/>
              </a:prstGeom>
              <a:ln w="28575"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16273" y="1969077"/>
                <a:ext cx="1317625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82" name="直線コネクタ 81"/>
              <p:cNvCxnSpPr/>
              <p:nvPr/>
            </p:nvCxnSpPr>
            <p:spPr>
              <a:xfrm>
                <a:off x="10256416" y="1660577"/>
                <a:ext cx="0" cy="267827"/>
              </a:xfrm>
              <a:prstGeom prst="line">
                <a:avLst/>
              </a:prstGeom>
              <a:ln w="57150">
                <a:solidFill>
                  <a:srgbClr val="66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矢印コネクタ 82"/>
              <p:cNvCxnSpPr/>
              <p:nvPr/>
            </p:nvCxnSpPr>
            <p:spPr>
              <a:xfrm flipH="1">
                <a:off x="6741641" y="2344783"/>
                <a:ext cx="2779363" cy="461833"/>
              </a:xfrm>
              <a:prstGeom prst="straightConnector1">
                <a:avLst/>
              </a:prstGeom>
              <a:ln w="28575"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矢印コネクタ 83"/>
              <p:cNvCxnSpPr/>
              <p:nvPr/>
            </p:nvCxnSpPr>
            <p:spPr>
              <a:xfrm flipH="1">
                <a:off x="6756489" y="2397740"/>
                <a:ext cx="2851242" cy="1158735"/>
              </a:xfrm>
              <a:prstGeom prst="straightConnector1">
                <a:avLst/>
              </a:prstGeom>
              <a:ln w="28575"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矢印コネクタ 84"/>
              <p:cNvCxnSpPr/>
              <p:nvPr/>
            </p:nvCxnSpPr>
            <p:spPr>
              <a:xfrm flipH="1">
                <a:off x="6699346" y="2397740"/>
                <a:ext cx="3150048" cy="1879533"/>
              </a:xfrm>
              <a:prstGeom prst="straightConnector1">
                <a:avLst/>
              </a:prstGeom>
              <a:ln w="28575"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矢印コネクタ 85"/>
              <p:cNvCxnSpPr/>
              <p:nvPr/>
            </p:nvCxnSpPr>
            <p:spPr>
              <a:xfrm flipH="1">
                <a:off x="6691998" y="2470176"/>
                <a:ext cx="3340276" cy="2582466"/>
              </a:xfrm>
              <a:prstGeom prst="straightConnector1">
                <a:avLst/>
              </a:prstGeom>
              <a:ln w="28575"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 Box 77"/>
              <p:cNvSpPr txBox="1">
                <a:spLocks noChangeArrowheads="1"/>
              </p:cNvSpPr>
              <p:nvPr/>
            </p:nvSpPr>
            <p:spPr bwMode="auto">
              <a:xfrm>
                <a:off x="7274484" y="2528289"/>
                <a:ext cx="2603507" cy="939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4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HGPｺﾞｼｯｸE" pitchFamily="50" charset="-128"/>
                    <a:cs typeface="Tahoma" pitchFamily="34" charset="0"/>
                  </a:rPr>
                  <a:t>Monitoring 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ja-JP" sz="14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HGPｺﾞｼｯｸE" pitchFamily="50" charset="-128"/>
                    <a:cs typeface="Tahoma" pitchFamily="34" charset="0"/>
                  </a:rPr>
                  <a:t>the operation status</a:t>
                </a:r>
                <a:endParaRPr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</a:endParaRPr>
              </a:p>
            </p:txBody>
          </p:sp>
        </p:grpSp>
        <p:sp>
          <p:nvSpPr>
            <p:cNvPr id="77" name="正方形/長方形 76"/>
            <p:cNvSpPr/>
            <p:nvPr/>
          </p:nvSpPr>
          <p:spPr>
            <a:xfrm>
              <a:off x="5380081" y="1794490"/>
              <a:ext cx="1576381" cy="3600677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05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 Box 77"/>
            <p:cNvSpPr txBox="1">
              <a:spLocks noChangeArrowheads="1"/>
            </p:cNvSpPr>
            <p:nvPr/>
          </p:nvSpPr>
          <p:spPr bwMode="auto">
            <a:xfrm>
              <a:off x="5176545" y="1192032"/>
              <a:ext cx="1927813" cy="546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4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</a:rPr>
                <a:t>Up to 5 units</a:t>
              </a:r>
              <a:endParaRPr lang="en-US" altLang="ja-JP" sz="14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614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77256" y="1042341"/>
            <a:ext cx="8189960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Keep recording even in a vibrating environment like blower and compressor vibration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Vibration proof structure 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角丸四角形 2"/>
          <p:cNvSpPr/>
          <p:nvPr/>
        </p:nvSpPr>
        <p:spPr>
          <a:xfrm>
            <a:off x="4570857" y="3917482"/>
            <a:ext cx="4438997" cy="71684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It enables to stable recording even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when receiving vibration from surrounding environment such as air conditioner,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walking if NVR  on the desk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407232" y="1416927"/>
            <a:ext cx="4679021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Vibration test :</a:t>
            </a:r>
            <a:r>
              <a:rPr lang="ja-JP" altLang="en-US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Vibration frequency 5 Hz-100 Hz</a:t>
            </a:r>
            <a:r>
              <a:rPr lang="ja-JP" altLang="en-US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5 minutes period</a:t>
            </a:r>
            <a:endParaRPr lang="en-US" altLang="ja-JP" sz="11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013006" y="3053523"/>
            <a:ext cx="3308139" cy="1552576"/>
            <a:chOff x="4425360" y="1693839"/>
            <a:chExt cx="3747936" cy="288506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5360" y="1693839"/>
              <a:ext cx="3747936" cy="2524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正方形/長方形 18"/>
            <p:cNvSpPr/>
            <p:nvPr/>
          </p:nvSpPr>
          <p:spPr>
            <a:xfrm>
              <a:off x="4837080" y="4064187"/>
              <a:ext cx="3193470" cy="514712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eaLnBrk="0" hangingPunct="0"/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Number of writes to a HDD in 5 minutes</a:t>
              </a:r>
              <a:endPara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06" y="1472923"/>
            <a:ext cx="3303932" cy="136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正方形/長方形 21"/>
          <p:cNvSpPr/>
          <p:nvPr/>
        </p:nvSpPr>
        <p:spPr>
          <a:xfrm rot="16200000">
            <a:off x="296719" y="1978572"/>
            <a:ext cx="1078082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Transfer rate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シングル画面撮影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243.1776" end="13264.5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5099" y="1851546"/>
            <a:ext cx="3213175" cy="1807411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496293" y="2883433"/>
            <a:ext cx="2414944" cy="4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Ex. WJ-NX300</a:t>
            </a:r>
          </a:p>
          <a:p>
            <a:pPr eaLnBrk="1" hangingPunct="1"/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*NX series NVR are used same structure</a:t>
            </a:r>
            <a:endParaRPr lang="en-US" altLang="ja-JP" sz="11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791977" y="1397786"/>
            <a:ext cx="1715990" cy="31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Leading brand NVR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 rot="16200000">
            <a:off x="333619" y="3536222"/>
            <a:ext cx="1078082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Transfer rate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825881" y="3648599"/>
            <a:ext cx="2318119" cy="27698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*Photo is WJ-NX300 for reference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6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9506" y="1100091"/>
            <a:ext cx="8824494" cy="58476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group recording function allows to set saving period of recorded image for each camera</a:t>
            </a:r>
          </a:p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group at each installation locations.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Group Recording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左中かっこ 5"/>
          <p:cNvSpPr/>
          <p:nvPr/>
        </p:nvSpPr>
        <p:spPr>
          <a:xfrm>
            <a:off x="5835554" y="2393224"/>
            <a:ext cx="190981" cy="1478245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09" y="2991559"/>
            <a:ext cx="11398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186"/>
          <p:cNvSpPr txBox="1">
            <a:spLocks noChangeArrowheads="1"/>
          </p:cNvSpPr>
          <p:nvPr/>
        </p:nvSpPr>
        <p:spPr bwMode="auto">
          <a:xfrm>
            <a:off x="4306682" y="3407405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WJ-NX400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14" name="直線コネクタ 13"/>
          <p:cNvCxnSpPr>
            <a:stCxn id="3075" idx="3"/>
          </p:cNvCxnSpPr>
          <p:nvPr/>
        </p:nvCxnSpPr>
        <p:spPr>
          <a:xfrm>
            <a:off x="4083634" y="3162215"/>
            <a:ext cx="409559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7" name="Text Box 186"/>
          <p:cNvSpPr txBox="1">
            <a:spLocks noChangeArrowheads="1"/>
          </p:cNvSpPr>
          <p:nvPr/>
        </p:nvSpPr>
        <p:spPr bwMode="auto">
          <a:xfrm>
            <a:off x="5854441" y="1743805"/>
            <a:ext cx="31646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Recording for area(A) : Saving period 180days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59" name="Text Box 186"/>
          <p:cNvSpPr txBox="1">
            <a:spLocks noChangeArrowheads="1"/>
          </p:cNvSpPr>
          <p:nvPr/>
        </p:nvSpPr>
        <p:spPr bwMode="auto">
          <a:xfrm>
            <a:off x="6051898" y="4068143"/>
            <a:ext cx="305235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Recording for area(B) : Saving period 30days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60" name="Text Box 186"/>
          <p:cNvSpPr txBox="1">
            <a:spLocks noChangeArrowheads="1"/>
          </p:cNvSpPr>
          <p:nvPr/>
        </p:nvSpPr>
        <p:spPr bwMode="auto">
          <a:xfrm>
            <a:off x="4233965" y="2548677"/>
            <a:ext cx="16334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Set up 2 camera group</a:t>
            </a:r>
            <a:endParaRPr lang="en-US" altLang="ja-JP" sz="1200" b="1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65" y="2833978"/>
            <a:ext cx="1600883" cy="60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グループ化 18"/>
          <p:cNvGrpSpPr/>
          <p:nvPr/>
        </p:nvGrpSpPr>
        <p:grpSpPr>
          <a:xfrm>
            <a:off x="761192" y="1707212"/>
            <a:ext cx="2752530" cy="1284347"/>
            <a:chOff x="761192" y="1707212"/>
            <a:chExt cx="2752530" cy="1284347"/>
          </a:xfrm>
        </p:grpSpPr>
        <p:cxnSp>
          <p:nvCxnSpPr>
            <p:cNvPr id="10" name="カギ線コネクタ 9"/>
            <p:cNvCxnSpPr>
              <a:endCxn id="3075" idx="0"/>
            </p:cNvCxnSpPr>
            <p:nvPr/>
          </p:nvCxnSpPr>
          <p:spPr>
            <a:xfrm>
              <a:off x="2634817" y="2358534"/>
              <a:ext cx="878905" cy="633025"/>
            </a:xfrm>
            <a:prstGeom prst="bentConnector2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正方形/長方形 7"/>
            <p:cNvSpPr/>
            <p:nvPr/>
          </p:nvSpPr>
          <p:spPr>
            <a:xfrm>
              <a:off x="777183" y="1858617"/>
              <a:ext cx="2032556" cy="100724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74" y="2178430"/>
              <a:ext cx="578510" cy="325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 Box 186"/>
            <p:cNvSpPr txBox="1">
              <a:spLocks noChangeArrowheads="1"/>
            </p:cNvSpPr>
            <p:nvPr/>
          </p:nvSpPr>
          <p:spPr bwMode="auto">
            <a:xfrm>
              <a:off x="761192" y="2501965"/>
              <a:ext cx="783760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05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1</a:t>
              </a:r>
              <a:endParaRPr lang="en-US" altLang="ja-JP" sz="105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31" name="Text Box 186"/>
            <p:cNvSpPr txBox="1">
              <a:spLocks noChangeArrowheads="1"/>
            </p:cNvSpPr>
            <p:nvPr/>
          </p:nvSpPr>
          <p:spPr bwMode="auto">
            <a:xfrm>
              <a:off x="1190982" y="1707212"/>
              <a:ext cx="1148327" cy="27699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Area (A)</a:t>
              </a:r>
              <a:endParaRPr lang="en-US" altLang="ja-JP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076" y="2195841"/>
              <a:ext cx="578510" cy="325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直線コネクタ 10"/>
            <p:cNvCxnSpPr/>
            <p:nvPr/>
          </p:nvCxnSpPr>
          <p:spPr>
            <a:xfrm>
              <a:off x="1502977" y="2358534"/>
              <a:ext cx="594099" cy="0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 Box 186"/>
            <p:cNvSpPr txBox="1">
              <a:spLocks noChangeArrowheads="1"/>
            </p:cNvSpPr>
            <p:nvPr/>
          </p:nvSpPr>
          <p:spPr bwMode="auto">
            <a:xfrm>
              <a:off x="1945474" y="2499309"/>
              <a:ext cx="783760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05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 20</a:t>
              </a:r>
              <a:endParaRPr lang="en-US" altLang="ja-JP" sz="105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700726" y="3033930"/>
            <a:ext cx="2812996" cy="1330206"/>
            <a:chOff x="700726" y="3033930"/>
            <a:chExt cx="2812996" cy="1330206"/>
          </a:xfrm>
        </p:grpSpPr>
        <p:sp>
          <p:nvSpPr>
            <p:cNvPr id="27" name="正方形/長方形 26"/>
            <p:cNvSpPr/>
            <p:nvPr/>
          </p:nvSpPr>
          <p:spPr>
            <a:xfrm>
              <a:off x="776572" y="3172723"/>
              <a:ext cx="2017264" cy="11914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938" y="3556793"/>
              <a:ext cx="425765" cy="321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 Box 186"/>
            <p:cNvSpPr txBox="1">
              <a:spLocks noChangeArrowheads="1"/>
            </p:cNvSpPr>
            <p:nvPr/>
          </p:nvSpPr>
          <p:spPr bwMode="auto">
            <a:xfrm>
              <a:off x="1145198" y="3033930"/>
              <a:ext cx="1148327" cy="27699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Area (B)</a:t>
              </a:r>
              <a:endParaRPr lang="en-US" altLang="ja-JP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cxnSp>
          <p:nvCxnSpPr>
            <p:cNvPr id="12" name="カギ線コネクタ 11"/>
            <p:cNvCxnSpPr>
              <a:stCxn id="27" idx="3"/>
              <a:endCxn id="3075" idx="2"/>
            </p:cNvCxnSpPr>
            <p:nvPr/>
          </p:nvCxnSpPr>
          <p:spPr>
            <a:xfrm flipV="1">
              <a:off x="2793836" y="3332871"/>
              <a:ext cx="719886" cy="435559"/>
            </a:xfrm>
            <a:prstGeom prst="bentConnector2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Text Box 186"/>
            <p:cNvSpPr txBox="1">
              <a:spLocks noChangeArrowheads="1"/>
            </p:cNvSpPr>
            <p:nvPr/>
          </p:nvSpPr>
          <p:spPr bwMode="auto">
            <a:xfrm>
              <a:off x="700726" y="3878908"/>
              <a:ext cx="732188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05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</a:t>
              </a:r>
            </a:p>
            <a:p>
              <a:r>
                <a:rPr lang="en-US" altLang="ja-JP" sz="105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21</a:t>
              </a:r>
              <a:endParaRPr lang="en-US" altLang="ja-JP" sz="105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529" y="3554909"/>
              <a:ext cx="578510" cy="325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821" y="3556793"/>
              <a:ext cx="425765" cy="321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5" name="直線コネクタ 64"/>
            <p:cNvCxnSpPr/>
            <p:nvPr/>
          </p:nvCxnSpPr>
          <p:spPr>
            <a:xfrm flipV="1">
              <a:off x="1945474" y="3714669"/>
              <a:ext cx="297049" cy="5865"/>
            </a:xfrm>
            <a:prstGeom prst="line">
              <a:avLst/>
            </a:prstGeom>
            <a:ln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 Box 186"/>
            <p:cNvSpPr txBox="1">
              <a:spLocks noChangeArrowheads="1"/>
            </p:cNvSpPr>
            <p:nvPr/>
          </p:nvSpPr>
          <p:spPr bwMode="auto">
            <a:xfrm>
              <a:off x="1231924" y="3878908"/>
              <a:ext cx="732188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05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</a:t>
              </a:r>
            </a:p>
            <a:p>
              <a:r>
                <a:rPr lang="en-US" altLang="ja-JP" sz="105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22</a:t>
              </a:r>
              <a:endParaRPr lang="en-US" altLang="ja-JP" sz="105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67" name="Text Box 186"/>
            <p:cNvSpPr txBox="1">
              <a:spLocks noChangeArrowheads="1"/>
            </p:cNvSpPr>
            <p:nvPr/>
          </p:nvSpPr>
          <p:spPr bwMode="auto">
            <a:xfrm>
              <a:off x="2076610" y="3878908"/>
              <a:ext cx="732188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666FF">
                      <a:alpha val="97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05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Camera</a:t>
              </a:r>
            </a:p>
            <a:p>
              <a:r>
                <a:rPr lang="en-US" altLang="ja-JP" sz="1050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rPr>
                <a:t>64</a:t>
              </a:r>
              <a:endParaRPr lang="en-US" altLang="ja-JP" sz="105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68" name="Text Box 186"/>
          <p:cNvSpPr txBox="1">
            <a:spLocks noChangeArrowheads="1"/>
          </p:cNvSpPr>
          <p:nvPr/>
        </p:nvSpPr>
        <p:spPr bwMode="auto">
          <a:xfrm>
            <a:off x="5775701" y="1546356"/>
            <a:ext cx="8167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(Example)</a:t>
            </a:r>
            <a:endParaRPr lang="en-US" altLang="ja-JP" sz="12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013473" y="2029572"/>
            <a:ext cx="2914990" cy="857053"/>
            <a:chOff x="6013473" y="2029572"/>
            <a:chExt cx="2914990" cy="857053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6124015" y="2220041"/>
              <a:ext cx="470502" cy="562397"/>
              <a:chOff x="6602727" y="2213912"/>
              <a:chExt cx="606213" cy="728173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727" y="2213912"/>
                <a:ext cx="545983" cy="461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9" name="Text Box 186"/>
              <p:cNvSpPr txBox="1">
                <a:spLocks noChangeArrowheads="1"/>
              </p:cNvSpPr>
              <p:nvPr/>
            </p:nvSpPr>
            <p:spPr bwMode="auto">
              <a:xfrm>
                <a:off x="6602727" y="2643212"/>
                <a:ext cx="606213" cy="2988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>
                        <a:alpha val="97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900" b="1" dirty="0" smtClean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/>
                    <a:cs typeface="Meiryo UI" panose="020B0604030504040204" pitchFamily="50" charset="-128"/>
                  </a:rPr>
                  <a:t>HDD1</a:t>
                </a:r>
                <a:endParaRPr lang="en-US" altLang="ja-JP" sz="9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endParaRPr>
              </a:p>
            </p:txBody>
          </p:sp>
        </p:grpSp>
        <p:sp>
          <p:nvSpPr>
            <p:cNvPr id="16" name="正方形/長方形 15"/>
            <p:cNvSpPr/>
            <p:nvPr/>
          </p:nvSpPr>
          <p:spPr>
            <a:xfrm>
              <a:off x="6013473" y="2029572"/>
              <a:ext cx="2914990" cy="857053"/>
            </a:xfrm>
            <a:prstGeom prst="rect">
              <a:avLst/>
            </a:prstGeom>
            <a:noFill/>
            <a:ln w="19050">
              <a:solidFill>
                <a:srgbClr val="FF9933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69" name="グループ化 68"/>
            <p:cNvGrpSpPr/>
            <p:nvPr/>
          </p:nvGrpSpPr>
          <p:grpSpPr>
            <a:xfrm>
              <a:off x="6565941" y="2220041"/>
              <a:ext cx="470502" cy="562397"/>
              <a:chOff x="6602727" y="2213912"/>
              <a:chExt cx="606213" cy="728173"/>
            </a:xfrm>
          </p:grpSpPr>
          <p:pic>
            <p:nvPicPr>
              <p:cNvPr id="70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727" y="2213912"/>
                <a:ext cx="545983" cy="461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1" name="Text Box 186"/>
              <p:cNvSpPr txBox="1">
                <a:spLocks noChangeArrowheads="1"/>
              </p:cNvSpPr>
              <p:nvPr/>
            </p:nvSpPr>
            <p:spPr bwMode="auto">
              <a:xfrm>
                <a:off x="6602727" y="2643211"/>
                <a:ext cx="606213" cy="298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>
                        <a:alpha val="97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900" b="1" dirty="0" smtClean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/>
                    <a:cs typeface="Meiryo UI" panose="020B0604030504040204" pitchFamily="50" charset="-128"/>
                  </a:rPr>
                  <a:t>HDD2</a:t>
                </a:r>
                <a:endParaRPr lang="en-US" altLang="ja-JP" sz="9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72" name="グループ化 71"/>
            <p:cNvGrpSpPr/>
            <p:nvPr/>
          </p:nvGrpSpPr>
          <p:grpSpPr>
            <a:xfrm>
              <a:off x="7007867" y="2220041"/>
              <a:ext cx="470502" cy="562397"/>
              <a:chOff x="6602727" y="2213912"/>
              <a:chExt cx="606213" cy="728173"/>
            </a:xfrm>
          </p:grpSpPr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727" y="2213912"/>
                <a:ext cx="545983" cy="461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4" name="Text Box 186"/>
              <p:cNvSpPr txBox="1">
                <a:spLocks noChangeArrowheads="1"/>
              </p:cNvSpPr>
              <p:nvPr/>
            </p:nvSpPr>
            <p:spPr bwMode="auto">
              <a:xfrm>
                <a:off x="6602727" y="2643211"/>
                <a:ext cx="606213" cy="298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>
                        <a:alpha val="97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900" b="1" dirty="0" smtClean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/>
                    <a:cs typeface="Meiryo UI" panose="020B0604030504040204" pitchFamily="50" charset="-128"/>
                  </a:rPr>
                  <a:t>HDD3</a:t>
                </a:r>
                <a:endParaRPr lang="en-US" altLang="ja-JP" sz="9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75" name="グループ化 74"/>
            <p:cNvGrpSpPr/>
            <p:nvPr/>
          </p:nvGrpSpPr>
          <p:grpSpPr>
            <a:xfrm>
              <a:off x="7449793" y="2220041"/>
              <a:ext cx="470502" cy="562397"/>
              <a:chOff x="6602727" y="2213912"/>
              <a:chExt cx="606213" cy="728173"/>
            </a:xfrm>
          </p:grpSpPr>
          <p:pic>
            <p:nvPicPr>
              <p:cNvPr id="76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727" y="2213912"/>
                <a:ext cx="545983" cy="461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7" name="Text Box 186"/>
              <p:cNvSpPr txBox="1">
                <a:spLocks noChangeArrowheads="1"/>
              </p:cNvSpPr>
              <p:nvPr/>
            </p:nvSpPr>
            <p:spPr bwMode="auto">
              <a:xfrm>
                <a:off x="6602727" y="2643211"/>
                <a:ext cx="606213" cy="298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>
                        <a:alpha val="97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900" b="1" dirty="0" smtClean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/>
                    <a:cs typeface="Meiryo UI" panose="020B0604030504040204" pitchFamily="50" charset="-128"/>
                  </a:rPr>
                  <a:t>HDD4</a:t>
                </a:r>
                <a:endParaRPr lang="en-US" altLang="ja-JP" sz="9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78" name="グループ化 77"/>
            <p:cNvGrpSpPr/>
            <p:nvPr/>
          </p:nvGrpSpPr>
          <p:grpSpPr>
            <a:xfrm>
              <a:off x="7891719" y="2220041"/>
              <a:ext cx="470502" cy="562397"/>
              <a:chOff x="6602727" y="2213912"/>
              <a:chExt cx="606213" cy="728173"/>
            </a:xfrm>
          </p:grpSpPr>
          <p:pic>
            <p:nvPicPr>
              <p:cNvPr id="79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727" y="2213912"/>
                <a:ext cx="545983" cy="461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0" name="Text Box 186"/>
              <p:cNvSpPr txBox="1">
                <a:spLocks noChangeArrowheads="1"/>
              </p:cNvSpPr>
              <p:nvPr/>
            </p:nvSpPr>
            <p:spPr bwMode="auto">
              <a:xfrm>
                <a:off x="6602727" y="2643211"/>
                <a:ext cx="606213" cy="298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>
                        <a:alpha val="97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900" b="1" dirty="0" smtClean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/>
                    <a:cs typeface="Meiryo UI" panose="020B0604030504040204" pitchFamily="50" charset="-128"/>
                  </a:rPr>
                  <a:t>HDD5</a:t>
                </a:r>
                <a:endParaRPr lang="en-US" altLang="ja-JP" sz="9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81" name="グループ化 80"/>
            <p:cNvGrpSpPr/>
            <p:nvPr/>
          </p:nvGrpSpPr>
          <p:grpSpPr>
            <a:xfrm>
              <a:off x="8333643" y="2220041"/>
              <a:ext cx="470502" cy="562397"/>
              <a:chOff x="6602727" y="2213912"/>
              <a:chExt cx="606213" cy="728173"/>
            </a:xfrm>
          </p:grpSpPr>
          <p:pic>
            <p:nvPicPr>
              <p:cNvPr id="82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727" y="2213912"/>
                <a:ext cx="545983" cy="461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3" name="Text Box 186"/>
              <p:cNvSpPr txBox="1">
                <a:spLocks noChangeArrowheads="1"/>
              </p:cNvSpPr>
              <p:nvPr/>
            </p:nvSpPr>
            <p:spPr bwMode="auto">
              <a:xfrm>
                <a:off x="6602727" y="2643211"/>
                <a:ext cx="606213" cy="298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>
                        <a:alpha val="97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900" b="1" dirty="0" smtClean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/>
                    <a:cs typeface="Meiryo UI" panose="020B0604030504040204" pitchFamily="50" charset="-128"/>
                  </a:rPr>
                  <a:t>HDD6</a:t>
                </a:r>
                <a:endParaRPr lang="en-US" altLang="ja-JP" sz="9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endParaRPr>
              </a:p>
            </p:txBody>
          </p:sp>
        </p:grpSp>
      </p:grpSp>
      <p:grpSp>
        <p:nvGrpSpPr>
          <p:cNvPr id="21" name="グループ化 20"/>
          <p:cNvGrpSpPr/>
          <p:nvPr/>
        </p:nvGrpSpPr>
        <p:grpSpPr>
          <a:xfrm>
            <a:off x="6027014" y="3289506"/>
            <a:ext cx="1531787" cy="794862"/>
            <a:chOff x="6027014" y="3289506"/>
            <a:chExt cx="1531787" cy="794862"/>
          </a:xfrm>
        </p:grpSpPr>
        <p:sp>
          <p:nvSpPr>
            <p:cNvPr id="56" name="正方形/長方形 55"/>
            <p:cNvSpPr/>
            <p:nvPr/>
          </p:nvSpPr>
          <p:spPr>
            <a:xfrm>
              <a:off x="6027014" y="3289506"/>
              <a:ext cx="1531787" cy="794862"/>
            </a:xfrm>
            <a:prstGeom prst="rect">
              <a:avLst/>
            </a:prstGeom>
            <a:noFill/>
            <a:ln w="19050">
              <a:solidFill>
                <a:srgbClr val="FF9933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84" name="グループ化 83"/>
            <p:cNvGrpSpPr/>
            <p:nvPr/>
          </p:nvGrpSpPr>
          <p:grpSpPr>
            <a:xfrm>
              <a:off x="6171919" y="3463118"/>
              <a:ext cx="470502" cy="562397"/>
              <a:chOff x="6602727" y="2213912"/>
              <a:chExt cx="606213" cy="728173"/>
            </a:xfrm>
          </p:grpSpPr>
          <p:pic>
            <p:nvPicPr>
              <p:cNvPr id="85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727" y="2213912"/>
                <a:ext cx="545983" cy="461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6" name="Text Box 186"/>
              <p:cNvSpPr txBox="1">
                <a:spLocks noChangeArrowheads="1"/>
              </p:cNvSpPr>
              <p:nvPr/>
            </p:nvSpPr>
            <p:spPr bwMode="auto">
              <a:xfrm>
                <a:off x="6602727" y="2643211"/>
                <a:ext cx="606213" cy="298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>
                        <a:alpha val="97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900" b="1" dirty="0" smtClean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/>
                    <a:cs typeface="Meiryo UI" panose="020B0604030504040204" pitchFamily="50" charset="-128"/>
                  </a:rPr>
                  <a:t>HDD7</a:t>
                </a:r>
                <a:endParaRPr lang="en-US" altLang="ja-JP" sz="9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87" name="グループ化 86"/>
            <p:cNvGrpSpPr/>
            <p:nvPr/>
          </p:nvGrpSpPr>
          <p:grpSpPr>
            <a:xfrm>
              <a:off x="6613845" y="3463118"/>
              <a:ext cx="470502" cy="562397"/>
              <a:chOff x="6602727" y="2213912"/>
              <a:chExt cx="606213" cy="728173"/>
            </a:xfrm>
          </p:grpSpPr>
          <p:pic>
            <p:nvPicPr>
              <p:cNvPr id="88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727" y="2213912"/>
                <a:ext cx="545983" cy="461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9" name="Text Box 186"/>
              <p:cNvSpPr txBox="1">
                <a:spLocks noChangeArrowheads="1"/>
              </p:cNvSpPr>
              <p:nvPr/>
            </p:nvSpPr>
            <p:spPr bwMode="auto">
              <a:xfrm>
                <a:off x="6602727" y="2643211"/>
                <a:ext cx="606213" cy="298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>
                        <a:alpha val="97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900" b="1" dirty="0" smtClean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/>
                    <a:cs typeface="Meiryo UI" panose="020B0604030504040204" pitchFamily="50" charset="-128"/>
                  </a:rPr>
                  <a:t>HDD8</a:t>
                </a:r>
                <a:endParaRPr lang="en-US" altLang="ja-JP" sz="9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endParaRPr>
              </a:p>
            </p:txBody>
          </p:sp>
        </p:grpSp>
        <p:grpSp>
          <p:nvGrpSpPr>
            <p:cNvPr id="90" name="グループ化 89"/>
            <p:cNvGrpSpPr/>
            <p:nvPr/>
          </p:nvGrpSpPr>
          <p:grpSpPr>
            <a:xfrm>
              <a:off x="7055771" y="3463118"/>
              <a:ext cx="470502" cy="562397"/>
              <a:chOff x="6602727" y="2213912"/>
              <a:chExt cx="606213" cy="728173"/>
            </a:xfrm>
          </p:grpSpPr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727" y="2213912"/>
                <a:ext cx="545983" cy="461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2" name="Text Box 186"/>
              <p:cNvSpPr txBox="1">
                <a:spLocks noChangeArrowheads="1"/>
              </p:cNvSpPr>
              <p:nvPr/>
            </p:nvSpPr>
            <p:spPr bwMode="auto">
              <a:xfrm>
                <a:off x="6602727" y="2643211"/>
                <a:ext cx="606213" cy="2988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666FF">
                        <a:alpha val="9700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900" b="1" dirty="0" smtClean="0">
                    <a:solidFill>
                      <a:prstClr val="black"/>
                    </a:solidFill>
                    <a:effectLst/>
                    <a:latin typeface="Calibri" panose="020F0502020204030204" pitchFamily="34" charset="0"/>
                    <a:ea typeface="Meiryo UI"/>
                    <a:cs typeface="Meiryo UI" panose="020B0604030504040204" pitchFamily="50" charset="-128"/>
                  </a:rPr>
                  <a:t>HDD9</a:t>
                </a:r>
                <a:endParaRPr lang="en-US" altLang="ja-JP" sz="900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/>
                  <a:cs typeface="Meiryo UI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76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71799" y="1115993"/>
            <a:ext cx="8927861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Playback time can be saved by high speed playback when there is no movement during playback mode.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Time-saving playback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27" y="2056270"/>
            <a:ext cx="1615521" cy="109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8" y="3765923"/>
            <a:ext cx="706437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7" y="3020126"/>
            <a:ext cx="6096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円/楕円 23"/>
          <p:cNvSpPr/>
          <p:nvPr/>
        </p:nvSpPr>
        <p:spPr>
          <a:xfrm>
            <a:off x="983216" y="3440663"/>
            <a:ext cx="1125377" cy="325260"/>
          </a:xfrm>
          <a:prstGeom prst="ellipse">
            <a:avLst/>
          </a:prstGeom>
          <a:solidFill>
            <a:srgbClr val="CCFFFF"/>
          </a:solidFill>
          <a:ln w="127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algn="ctr">
              <a:defRPr/>
            </a:pPr>
            <a:r>
              <a:rPr kumimoji="0" lang="en-US" altLang="ja-JP" sz="1000" b="1" kern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</a:t>
            </a:r>
            <a:endParaRPr kumimoji="0" lang="ja-JP" altLang="en-US" sz="1000" b="1" kern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11" name="カギ線コネクタ 10"/>
          <p:cNvCxnSpPr/>
          <p:nvPr/>
        </p:nvCxnSpPr>
        <p:spPr>
          <a:xfrm>
            <a:off x="898357" y="3228138"/>
            <a:ext cx="522420" cy="195112"/>
          </a:xfrm>
          <a:prstGeom prst="bentConnector2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カギ線コネクタ 12"/>
          <p:cNvCxnSpPr>
            <a:stCxn id="7" idx="3"/>
            <a:endCxn id="24" idx="4"/>
          </p:cNvCxnSpPr>
          <p:nvPr/>
        </p:nvCxnSpPr>
        <p:spPr>
          <a:xfrm flipV="1">
            <a:off x="1023485" y="3765923"/>
            <a:ext cx="522420" cy="170656"/>
          </a:xfrm>
          <a:prstGeom prst="bentConnector2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stCxn id="24" idx="6"/>
          </p:cNvCxnSpPr>
          <p:nvPr/>
        </p:nvCxnSpPr>
        <p:spPr>
          <a:xfrm>
            <a:off x="2108593" y="3603293"/>
            <a:ext cx="11044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3074" idx="2"/>
          </p:cNvCxnSpPr>
          <p:nvPr/>
        </p:nvCxnSpPr>
        <p:spPr>
          <a:xfrm flipH="1">
            <a:off x="3122287" y="3151345"/>
            <a:ext cx="1" cy="47922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 Box 186"/>
          <p:cNvSpPr txBox="1">
            <a:spLocks noChangeArrowheads="1"/>
          </p:cNvSpPr>
          <p:nvPr/>
        </p:nvSpPr>
        <p:spPr bwMode="auto">
          <a:xfrm>
            <a:off x="149200" y="2675445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err="1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i</a:t>
            </a:r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-PRO cameras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9" name="Text Box 186"/>
          <p:cNvSpPr txBox="1">
            <a:spLocks noChangeArrowheads="1"/>
          </p:cNvSpPr>
          <p:nvPr/>
        </p:nvSpPr>
        <p:spPr bwMode="auto">
          <a:xfrm>
            <a:off x="2626718" y="4059689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WJ-NX400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40" name="Text Box 186"/>
          <p:cNvSpPr txBox="1">
            <a:spLocks noChangeArrowheads="1"/>
          </p:cNvSpPr>
          <p:nvPr/>
        </p:nvSpPr>
        <p:spPr bwMode="auto">
          <a:xfrm>
            <a:off x="2187237" y="1623446"/>
            <a:ext cx="21499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In case of recorded image is played back on up to 4 screen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02" y="1996467"/>
            <a:ext cx="2371717" cy="75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02" y="3136126"/>
            <a:ext cx="2396836" cy="75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角丸四角形吹き出し 45"/>
          <p:cNvSpPr/>
          <p:nvPr/>
        </p:nvSpPr>
        <p:spPr>
          <a:xfrm>
            <a:off x="6936491" y="2085111"/>
            <a:ext cx="1937165" cy="518696"/>
          </a:xfrm>
          <a:prstGeom prst="wedgeRoundRectCallout">
            <a:avLst>
              <a:gd name="adj1" fmla="val -49914"/>
              <a:gd name="adj2" fmla="val 27727"/>
              <a:gd name="adj3" fmla="val 16667"/>
            </a:avLst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sz="16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1x speed playback</a:t>
            </a:r>
          </a:p>
          <a:p>
            <a:pPr algn="l"/>
            <a:r>
              <a:rPr lang="en-US" altLang="ja-JP" sz="12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During there is movement</a:t>
            </a:r>
            <a:endParaRPr lang="en-US" altLang="ja-JP" sz="12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上下矢印 27"/>
          <p:cNvSpPr/>
          <p:nvPr/>
        </p:nvSpPr>
        <p:spPr>
          <a:xfrm>
            <a:off x="5472333" y="2758285"/>
            <a:ext cx="222637" cy="37513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Text Box 186"/>
          <p:cNvSpPr txBox="1">
            <a:spLocks noChangeArrowheads="1"/>
          </p:cNvSpPr>
          <p:nvPr/>
        </p:nvSpPr>
        <p:spPr bwMode="auto">
          <a:xfrm>
            <a:off x="4508679" y="1650147"/>
            <a:ext cx="21499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Status indication</a:t>
            </a:r>
            <a:endParaRPr lang="en-US" altLang="ja-JP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49" name="角丸四角形吹き出し 48"/>
          <p:cNvSpPr/>
          <p:nvPr/>
        </p:nvSpPr>
        <p:spPr>
          <a:xfrm>
            <a:off x="6936491" y="3192310"/>
            <a:ext cx="2135947" cy="457462"/>
          </a:xfrm>
          <a:prstGeom prst="wedgeRoundRectCallout">
            <a:avLst>
              <a:gd name="adj1" fmla="val -49914"/>
              <a:gd name="adj2" fmla="val 27727"/>
              <a:gd name="adj3" fmla="val 16667"/>
            </a:avLst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spcBef>
                <a:spcPts val="0"/>
              </a:spcBef>
            </a:pPr>
            <a:r>
              <a:rPr lang="en-US" altLang="ja-JP" sz="16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Time-saving playback </a:t>
            </a:r>
            <a:r>
              <a:rPr lang="en-US" altLang="ja-JP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During </a:t>
            </a:r>
            <a:r>
              <a:rPr lang="en-US" altLang="ja-JP" sz="12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there is no movement</a:t>
            </a:r>
            <a:endParaRPr lang="en-US" altLang="ja-JP" sz="12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0" name="Text Box 186"/>
          <p:cNvSpPr txBox="1">
            <a:spLocks noChangeArrowheads="1"/>
          </p:cNvSpPr>
          <p:nvPr/>
        </p:nvSpPr>
        <p:spPr bwMode="auto">
          <a:xfrm>
            <a:off x="6929492" y="3674969"/>
            <a:ext cx="214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Single screen : 4x playback</a:t>
            </a:r>
          </a:p>
          <a:p>
            <a:pPr algn="l"/>
            <a:r>
              <a: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2/3/4 screen : 2x playback</a:t>
            </a:r>
            <a:endParaRPr lang="en-US" altLang="ja-JP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40" y="3302118"/>
            <a:ext cx="1963682" cy="74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9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9506" y="1100091"/>
            <a:ext cx="8824494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WJ-NX400  built in MP4 download function to USB storage media for video and audio data. 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MP4 Download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06" y="1848112"/>
            <a:ext cx="7016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186"/>
          <p:cNvSpPr txBox="1">
            <a:spLocks noChangeArrowheads="1"/>
          </p:cNvSpPr>
          <p:nvPr/>
        </p:nvSpPr>
        <p:spPr bwMode="auto">
          <a:xfrm>
            <a:off x="1973498" y="2409960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WJ-NX400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10" name="右矢印 9"/>
          <p:cNvSpPr/>
          <p:nvPr/>
        </p:nvSpPr>
        <p:spPr>
          <a:xfrm>
            <a:off x="3888093" y="1744874"/>
            <a:ext cx="2313918" cy="3861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393377"/>
              </p:ext>
            </p:extLst>
          </p:nvPr>
        </p:nvGraphicFramePr>
        <p:xfrm>
          <a:off x="1052473" y="2757944"/>
          <a:ext cx="2978832" cy="1620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916">
                <a:tc rowSpan="2">
                  <a:txBody>
                    <a:bodyPr/>
                    <a:lstStyle/>
                    <a:p>
                      <a:endParaRPr kumimoji="1" lang="ja-JP" altLang="en-US" sz="1000" b="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Recording Condition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51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Video</a:t>
                      </a:r>
                      <a:endParaRPr kumimoji="1" lang="ja-JP" altLang="en-US" sz="1000" b="1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Audio</a:t>
                      </a:r>
                      <a:endParaRPr kumimoji="1" lang="ja-JP" altLang="en-US" sz="1000" b="1" dirty="0" smtClean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1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H.264/H.265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AAC-LC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4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2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H.264/H.265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G.726/G.711</a:t>
                      </a:r>
                      <a:b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</a:br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360-degree microphone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3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JPEG/MPEG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N/A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9" name="表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274911"/>
              </p:ext>
            </p:extLst>
          </p:nvPr>
        </p:nvGraphicFramePr>
        <p:xfrm>
          <a:off x="6135522" y="2883349"/>
          <a:ext cx="1545432" cy="14946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351">
                <a:tc>
                  <a:txBody>
                    <a:bodyPr/>
                    <a:lstStyle/>
                    <a:p>
                      <a:endParaRPr kumimoji="1" lang="ja-JP" altLang="en-US" sz="1000" b="0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MP4</a:t>
                      </a:r>
                    </a:p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rgbClr val="0A54A0"/>
                          </a:solidFill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Output result</a:t>
                      </a:r>
                      <a:endParaRPr kumimoji="1" lang="ja-JP" altLang="en-US" sz="1000" b="1" dirty="0">
                        <a:solidFill>
                          <a:srgbClr val="0A54A0"/>
                        </a:solidFill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1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Video and</a:t>
                      </a:r>
                      <a:r>
                        <a:rPr kumimoji="1" lang="en-US" altLang="ja-JP" sz="1000" b="1" baseline="0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 Audio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4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2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Video only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9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3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1" dirty="0" smtClean="0">
                          <a:latin typeface="Calibri" panose="020F0502020204030204" pitchFamily="34" charset="0"/>
                          <a:ea typeface="HGPｺﾞｼｯｸE" panose="020B0900000000000000" pitchFamily="50" charset="-128"/>
                        </a:rPr>
                        <a:t>Error</a:t>
                      </a:r>
                      <a:endParaRPr kumimoji="1" lang="ja-JP" altLang="en-US" sz="1000" b="1" dirty="0">
                        <a:latin typeface="Calibri" panose="020F0502020204030204" pitchFamily="34" charset="0"/>
                        <a:ea typeface="HGPｺﾞｼｯｸE" panose="020B0900000000000000" pitchFamily="50" charset="-128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" name="右矢印 45"/>
          <p:cNvSpPr/>
          <p:nvPr/>
        </p:nvSpPr>
        <p:spPr>
          <a:xfrm>
            <a:off x="4166477" y="3495485"/>
            <a:ext cx="1848916" cy="3861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Text Box 186"/>
          <p:cNvSpPr txBox="1">
            <a:spLocks noChangeArrowheads="1"/>
          </p:cNvSpPr>
          <p:nvPr/>
        </p:nvSpPr>
        <p:spPr bwMode="auto">
          <a:xfrm>
            <a:off x="4316609" y="1606374"/>
            <a:ext cx="11483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2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Download</a:t>
            </a:r>
            <a:endParaRPr lang="en-US" altLang="ja-JP" sz="12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83" y="1518705"/>
            <a:ext cx="26336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0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Others – Useful Features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9506" y="1100091"/>
            <a:ext cx="7812554" cy="33854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Corridor mode enables the capture of a more vertically-oriented on several screen layout 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36368" y="856470"/>
            <a:ext cx="7433356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Corridor mode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表 2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89537797"/>
              </p:ext>
            </p:extLst>
          </p:nvPr>
        </p:nvGraphicFramePr>
        <p:xfrm>
          <a:off x="457200" y="1613844"/>
          <a:ext cx="2465198" cy="143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80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5222"/>
              </p:ext>
            </p:extLst>
          </p:nvPr>
        </p:nvGraphicFramePr>
        <p:xfrm>
          <a:off x="3263586" y="1625721"/>
          <a:ext cx="2515782" cy="1418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89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498" marR="72498" marT="36248" marB="362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498" marR="72498" marT="36248" marB="362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72498" marR="72498" marT="36248" marB="362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表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37003"/>
              </p:ext>
            </p:extLst>
          </p:nvPr>
        </p:nvGraphicFramePr>
        <p:xfrm>
          <a:off x="6112354" y="1619783"/>
          <a:ext cx="2465196" cy="143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6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80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9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29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6" marR="91936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158653"/>
              </p:ext>
            </p:extLst>
          </p:nvPr>
        </p:nvGraphicFramePr>
        <p:xfrm>
          <a:off x="457200" y="3250047"/>
          <a:ext cx="2465197" cy="1427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5739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7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7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935" marR="91935" marT="45967" marB="459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715257"/>
              </p:ext>
            </p:extLst>
          </p:nvPr>
        </p:nvGraphicFramePr>
        <p:xfrm>
          <a:off x="3276318" y="3236390"/>
          <a:ext cx="2463004" cy="143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8918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7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37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7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37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7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37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2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kumimoji="1" lang="ja-JP" altLang="en-US" sz="2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1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</a:t>
                      </a:r>
                      <a:endParaRPr kumimoji="1" lang="ja-JP" altLang="en-US" sz="21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1854" marR="91854" marT="45927" marB="459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2" name="表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122739"/>
              </p:ext>
            </p:extLst>
          </p:nvPr>
        </p:nvGraphicFramePr>
        <p:xfrm>
          <a:off x="6112354" y="3236391"/>
          <a:ext cx="2470066" cy="1440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2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36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</a:t>
                      </a:r>
                      <a:endParaRPr kumimoji="1" lang="ja-JP" altLang="en-US" sz="36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2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</a:t>
                      </a:r>
                      <a:endParaRPr kumimoji="1" lang="ja-JP" altLang="en-US" sz="22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2117" marR="92117" marT="46058" marB="4605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655882" y="2686449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(960x1080)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260546" y="2691986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(640x1080)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047036" y="2713750"/>
            <a:ext cx="741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(480x1080)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218370" y="4330328"/>
            <a:ext cx="7418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(480x1080)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37606" y="4322010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(640x1080)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919182" y="4322010"/>
            <a:ext cx="86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b="1" dirty="0" smtClean="0">
                <a:effectLst/>
                <a:latin typeface="Calibri" panose="020F0502020204030204" pitchFamily="34" charset="0"/>
              </a:rPr>
              <a:t>(640x1080)</a:t>
            </a:r>
            <a:endParaRPr kumimoji="1" lang="ja-JP" altLang="en-US" sz="8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076971" y="3560424"/>
            <a:ext cx="864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(640x360)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058885" y="3532163"/>
            <a:ext cx="754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(480x360)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735835" y="3536275"/>
            <a:ext cx="864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(640x360)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094540" y="3532163"/>
            <a:ext cx="864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00" b="1" dirty="0" smtClean="0">
                <a:effectLst/>
                <a:latin typeface="Calibri" panose="020F0502020204030204" pitchFamily="34" charset="0"/>
              </a:rPr>
              <a:t>(640x360)</a:t>
            </a:r>
            <a:endParaRPr kumimoji="1" lang="ja-JP" altLang="en-US" sz="7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57200" y="1368283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2-screen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260546" y="1385696"/>
            <a:ext cx="2518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3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112354" y="1371577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4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57201" y="3010556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5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76318" y="2985024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6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113029" y="2998681"/>
            <a:ext cx="2465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7</a:t>
            </a:r>
            <a:r>
              <a:rPr kumimoji="1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-screen layout</a:t>
            </a:r>
            <a:endParaRPr kumimoji="1" lang="ja-JP" altLang="en-US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6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612210" y="1535862"/>
            <a:ext cx="4348586" cy="1120306"/>
            <a:chOff x="4612210" y="1535862"/>
            <a:chExt cx="4348586" cy="1120306"/>
          </a:xfrm>
        </p:grpSpPr>
        <p:sp>
          <p:nvSpPr>
            <p:cNvPr id="14" name="正方形/長方形 13"/>
            <p:cNvSpPr/>
            <p:nvPr/>
          </p:nvSpPr>
          <p:spPr>
            <a:xfrm>
              <a:off x="4612210" y="1535862"/>
              <a:ext cx="41157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PC-Less Surveillance Solution</a:t>
              </a:r>
              <a:endParaRPr lang="ja-JP" altLang="en-US" sz="2000" b="1" dirty="0"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4738296" y="1874416"/>
              <a:ext cx="4222500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Easy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installation &amp;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operation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High speed copy to the USB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storage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Built-in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GUI and Dual HDMI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Outputs</a:t>
              </a:r>
              <a:r>
                <a:rPr kumimoji="0" lang="ja-JP" altLang="en-US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　</a:t>
              </a:r>
              <a:r>
                <a:rPr kumimoji="0" lang="ja-JP" altLang="en-US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　</a:t>
              </a:r>
              <a:endPara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612210" y="3333646"/>
            <a:ext cx="4397644" cy="1445624"/>
            <a:chOff x="4612210" y="3333646"/>
            <a:chExt cx="3842905" cy="1445624"/>
          </a:xfrm>
        </p:grpSpPr>
        <p:sp>
          <p:nvSpPr>
            <p:cNvPr id="21" name="正方形/長方形 20"/>
            <p:cNvSpPr/>
            <p:nvPr/>
          </p:nvSpPr>
          <p:spPr>
            <a:xfrm>
              <a:off x="4612210" y="3333646"/>
              <a:ext cx="38429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Reliability &amp; Redundancy</a:t>
              </a:r>
              <a:r>
                <a:rPr lang="en-US" altLang="ja-JP" sz="400" b="1" dirty="0" smtClean="0">
                  <a:solidFill>
                    <a:srgbClr val="0A54A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endParaRPr lang="en-US" altLang="ja-JP" sz="10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33790" y="3609719"/>
              <a:ext cx="3721325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Eco-writing </a:t>
              </a: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Acceleration of data access </a:t>
              </a:r>
              <a:endPara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Long-life control</a:t>
              </a:r>
              <a:r>
                <a:rPr lang="ja-JP" alt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（</a:t>
              </a:r>
              <a:r>
                <a:rPr lang="en-US" altLang="ja-JP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HDD stand-by control mode</a:t>
              </a:r>
              <a:r>
                <a:rPr lang="ja-JP" altLang="en-US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）</a:t>
              </a:r>
              <a:endParaRPr lang="en-US" altLang="ja-JP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Momentary power failure </a:t>
              </a: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resistance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NAS back up            </a:t>
              </a:r>
              <a:r>
                <a:rPr lang="ja-JP" altLang="en-US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・　</a:t>
              </a: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Failover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Vibration proof structure     </a:t>
              </a:r>
              <a:endPara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117856" y="788595"/>
            <a:ext cx="8747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H.265/H.264 high-throughput and scalable recorder featuring integrated GUI and </a:t>
            </a:r>
          </a:p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robust embedded IP security enabling </a:t>
            </a:r>
            <a:r>
              <a:rPr lang="en-US" altLang="ja-JP" sz="1800" b="1" dirty="0" smtClean="0">
                <a:solidFill>
                  <a:srgbClr val="FF66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secure end-to-end PC-Less surveillance solution</a:t>
            </a:r>
            <a:endParaRPr lang="ja-JP" altLang="en-US" sz="1800" b="1" dirty="0">
              <a:solidFill>
                <a:srgbClr val="FF6600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4612210" y="2600203"/>
            <a:ext cx="4115704" cy="798795"/>
            <a:chOff x="4612210" y="2600203"/>
            <a:chExt cx="4115704" cy="798795"/>
          </a:xfrm>
        </p:grpSpPr>
        <p:sp>
          <p:nvSpPr>
            <p:cNvPr id="15" name="正方形/長方形 14"/>
            <p:cNvSpPr/>
            <p:nvPr/>
          </p:nvSpPr>
          <p:spPr>
            <a:xfrm>
              <a:off x="4612210" y="2600203"/>
              <a:ext cx="41157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TURBO-RAID Function</a:t>
              </a:r>
              <a:endParaRPr lang="ja-JP" altLang="en-US" sz="2000" b="1" dirty="0"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752384" y="2854233"/>
              <a:ext cx="2364277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TURBO-RAID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recording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TURBO-RAID 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recovery</a:t>
              </a:r>
              <a:endPara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50345" y="1508430"/>
            <a:ext cx="4914847" cy="2912247"/>
            <a:chOff x="50345" y="1508430"/>
            <a:chExt cx="4914847" cy="2912247"/>
          </a:xfrm>
        </p:grpSpPr>
        <p:sp>
          <p:nvSpPr>
            <p:cNvPr id="19" name="正方形/長方形 18"/>
            <p:cNvSpPr/>
            <p:nvPr/>
          </p:nvSpPr>
          <p:spPr>
            <a:xfrm>
              <a:off x="50345" y="1508430"/>
              <a:ext cx="49148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l">
                <a:buFont typeface="Wingdings" panose="05000000000000000000" pitchFamily="2" charset="2"/>
                <a:buChar char="Ø"/>
              </a:pPr>
              <a:r>
                <a:rPr lang="en-US" altLang="ja-JP" sz="20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Secure &amp; High Compression Recording</a:t>
              </a:r>
              <a:endParaRPr lang="ja-JP" altLang="en-US" sz="2000" b="1" dirty="0"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86435" y="1921446"/>
              <a:ext cx="4214649" cy="1686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Up to  128</a:t>
              </a:r>
              <a:r>
                <a:rPr lang="ja-JP" altLang="en-US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 </a:t>
              </a: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cameras (H.264/H.265) support 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640 Mbps Maximum Total throughput 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Secure Communication between cameras and WJ-NX400 and between WJ-NX400 and applications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Dual Stream Recording for </a:t>
              </a:r>
              <a:r>
                <a:rPr kumimoji="0"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narrow band network </a:t>
              </a:r>
              <a:r>
                <a:rPr kumimoji="0"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cs typeface="Tahoma" pitchFamily="34" charset="0"/>
                  <a:sym typeface="Lucida Grande"/>
                </a:rPr>
                <a:t>playback</a:t>
              </a:r>
            </a:p>
            <a:p>
              <a:pPr marL="171450" indent="-171450" algn="l">
                <a:spcBef>
                  <a:spcPct val="10000"/>
                </a:spcBef>
                <a:buFont typeface="Arial" panose="020B0604020202020204" pitchFamily="34" charset="0"/>
                <a:buChar char="•"/>
              </a:pPr>
              <a:endPara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961" y="3420552"/>
              <a:ext cx="2633663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64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Configuration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20</a:t>
            </a:fld>
            <a:endParaRPr 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606567" y="768795"/>
            <a:ext cx="7608231" cy="3860874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3843080" y="2453909"/>
            <a:ext cx="4154346" cy="1068898"/>
          </a:xfrm>
          <a:prstGeom prst="ellipse">
            <a:avLst/>
          </a:prstGeom>
          <a:solidFill>
            <a:srgbClr val="FFFF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kumimoji="0" lang="ja-JP" altLang="en-US" sz="1000" b="1" kern="0" dirty="0">
              <a:solidFill>
                <a:srgbClr val="0000CC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0" name="Picture 46" descr="64X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505" y="2003894"/>
            <a:ext cx="610253" cy="45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https://encrypted-tbn0.gstatic.com/images?q=tbn:ANd9GcQrdk5fNqb1mhjyTOeZ9O096AeGTkLfRCzerb_IaZM8bq0j5g4jMdmNiQc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452" y="2453909"/>
            <a:ext cx="70427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Freeform 153"/>
          <p:cNvSpPr>
            <a:spLocks/>
          </p:cNvSpPr>
          <p:nvPr/>
        </p:nvSpPr>
        <p:spPr bwMode="auto">
          <a:xfrm rot="1673491">
            <a:off x="5637486" y="301857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43" name="Picture 154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369" y="3200014"/>
            <a:ext cx="900254" cy="2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156"/>
          <p:cNvGrpSpPr>
            <a:grpSpLocks/>
          </p:cNvGrpSpPr>
          <p:nvPr/>
        </p:nvGrpSpPr>
        <p:grpSpPr bwMode="auto">
          <a:xfrm>
            <a:off x="5772962" y="885279"/>
            <a:ext cx="1523216" cy="1005099"/>
            <a:chOff x="814" y="860"/>
            <a:chExt cx="1431" cy="975"/>
          </a:xfrm>
        </p:grpSpPr>
        <p:pic>
          <p:nvPicPr>
            <p:cNvPr id="45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49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7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48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grpSp>
        <p:nvGrpSpPr>
          <p:cNvPr id="52" name="Group 170"/>
          <p:cNvGrpSpPr>
            <a:grpSpLocks/>
          </p:cNvGrpSpPr>
          <p:nvPr/>
        </p:nvGrpSpPr>
        <p:grpSpPr bwMode="auto">
          <a:xfrm>
            <a:off x="4140286" y="885279"/>
            <a:ext cx="1499300" cy="1005099"/>
            <a:chOff x="814" y="860"/>
            <a:chExt cx="1431" cy="975"/>
          </a:xfrm>
        </p:grpSpPr>
        <p:pic>
          <p:nvPicPr>
            <p:cNvPr id="53" name="Picture 171" descr="TH-42PZ85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>
              <a:fillRect/>
            </a:stretch>
          </p:blipFill>
          <p:spPr bwMode="auto">
            <a:xfrm>
              <a:off x="814" y="860"/>
              <a:ext cx="1431" cy="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oup 172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57" name="Picture 173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174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75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5" name="AutoShape 176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56" name="Rectangle 182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pic>
        <p:nvPicPr>
          <p:cNvPr id="60" name="Picture 190" descr="SC20120709-13380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625" y="1525942"/>
            <a:ext cx="444922" cy="4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カギ線コネクタ 60"/>
          <p:cNvCxnSpPr>
            <a:stCxn id="40" idx="3"/>
          </p:cNvCxnSpPr>
          <p:nvPr/>
        </p:nvCxnSpPr>
        <p:spPr bwMode="auto">
          <a:xfrm>
            <a:off x="2022758" y="2228921"/>
            <a:ext cx="964450" cy="665275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カギ線コネクタ 61"/>
          <p:cNvCxnSpPr>
            <a:stCxn id="41" idx="3"/>
          </p:cNvCxnSpPr>
          <p:nvPr/>
        </p:nvCxnSpPr>
        <p:spPr bwMode="auto">
          <a:xfrm>
            <a:off x="2252728" y="2625359"/>
            <a:ext cx="685172" cy="17144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カギ線コネクタ 62"/>
          <p:cNvCxnSpPr/>
          <p:nvPr/>
        </p:nvCxnSpPr>
        <p:spPr bwMode="auto">
          <a:xfrm rot="16200000" flipH="1">
            <a:off x="2445800" y="1917441"/>
            <a:ext cx="1052618" cy="867918"/>
          </a:xfrm>
          <a:prstGeom prst="bentConnector3">
            <a:avLst>
              <a:gd name="adj1" fmla="val 25569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カギ線コネクタ 63"/>
          <p:cNvCxnSpPr>
            <a:stCxn id="53" idx="2"/>
          </p:cNvCxnSpPr>
          <p:nvPr/>
        </p:nvCxnSpPr>
        <p:spPr bwMode="auto">
          <a:xfrm rot="16200000" flipH="1">
            <a:off x="4554803" y="2225510"/>
            <a:ext cx="830406" cy="160141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カギ線コネクタ 64"/>
          <p:cNvCxnSpPr>
            <a:stCxn id="45" idx="2"/>
          </p:cNvCxnSpPr>
          <p:nvPr/>
        </p:nvCxnSpPr>
        <p:spPr bwMode="auto">
          <a:xfrm rot="5400000">
            <a:off x="5447539" y="1663505"/>
            <a:ext cx="860159" cy="1313905"/>
          </a:xfrm>
          <a:prstGeom prst="bentConnector2">
            <a:avLst/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Text Box 186"/>
          <p:cNvSpPr txBox="1">
            <a:spLocks noChangeArrowheads="1"/>
          </p:cNvSpPr>
          <p:nvPr/>
        </p:nvSpPr>
        <p:spPr bwMode="auto">
          <a:xfrm>
            <a:off x="4587619" y="1741504"/>
            <a:ext cx="2171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Monitor 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output</a:t>
            </a:r>
          </a:p>
          <a:p>
            <a:pPr algn="ctr"/>
            <a:r>
              <a:rPr lang="en-US" altLang="ja-JP" sz="1000" b="1" dirty="0" smtClean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(up to 128 cameras)</a:t>
            </a:r>
            <a:endParaRPr lang="ja-JP" altLang="en-US" sz="1000" b="1" dirty="0">
              <a:solidFill>
                <a:schemeClr val="tx1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sp>
        <p:nvSpPr>
          <p:cNvPr id="67" name="Text Box 186"/>
          <p:cNvSpPr txBox="1">
            <a:spLocks noChangeArrowheads="1"/>
          </p:cNvSpPr>
          <p:nvPr/>
        </p:nvSpPr>
        <p:spPr bwMode="auto">
          <a:xfrm>
            <a:off x="1107410" y="1695338"/>
            <a:ext cx="169495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ASM300</a:t>
            </a:r>
          </a:p>
        </p:txBody>
      </p:sp>
      <p:sp>
        <p:nvSpPr>
          <p:cNvPr id="68" name="Text Box 186"/>
          <p:cNvSpPr txBox="1">
            <a:spLocks noChangeArrowheads="1"/>
          </p:cNvSpPr>
          <p:nvPr/>
        </p:nvSpPr>
        <p:spPr bwMode="auto">
          <a:xfrm>
            <a:off x="602331" y="3133821"/>
            <a:ext cx="18189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 camera</a:t>
            </a:r>
          </a:p>
        </p:txBody>
      </p:sp>
      <p:sp>
        <p:nvSpPr>
          <p:cNvPr id="69" name="Text Box 186"/>
          <p:cNvSpPr txBox="1">
            <a:spLocks noChangeArrowheads="1"/>
          </p:cNvSpPr>
          <p:nvPr/>
        </p:nvSpPr>
        <p:spPr bwMode="auto">
          <a:xfrm>
            <a:off x="7134846" y="1958633"/>
            <a:ext cx="10799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obile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628" y="3800507"/>
            <a:ext cx="793545" cy="68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 Box 186"/>
          <p:cNvSpPr txBox="1">
            <a:spLocks noChangeArrowheads="1"/>
          </p:cNvSpPr>
          <p:nvPr/>
        </p:nvSpPr>
        <p:spPr bwMode="auto">
          <a:xfrm>
            <a:off x="602331" y="4321113"/>
            <a:ext cx="21146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Analog camera</a:t>
            </a:r>
          </a:p>
        </p:txBody>
      </p:sp>
      <p:cxnSp>
        <p:nvCxnSpPr>
          <p:cNvPr id="72" name="カギ線コネクタ 71"/>
          <p:cNvCxnSpPr/>
          <p:nvPr/>
        </p:nvCxnSpPr>
        <p:spPr bwMode="auto">
          <a:xfrm rot="16200000" flipV="1">
            <a:off x="2698707" y="3367693"/>
            <a:ext cx="1171602" cy="224512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直線コネクタ 72"/>
          <p:cNvCxnSpPr/>
          <p:nvPr/>
        </p:nvCxnSpPr>
        <p:spPr bwMode="auto">
          <a:xfrm flipV="1">
            <a:off x="2141766" y="4222823"/>
            <a:ext cx="895817" cy="3182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円/楕円 73"/>
          <p:cNvSpPr/>
          <p:nvPr/>
        </p:nvSpPr>
        <p:spPr>
          <a:xfrm>
            <a:off x="2607288" y="2720782"/>
            <a:ext cx="1125377" cy="325260"/>
          </a:xfrm>
          <a:prstGeom prst="ellipse">
            <a:avLst/>
          </a:prstGeom>
          <a:solidFill>
            <a:srgbClr val="CCFFFF"/>
          </a:solidFill>
          <a:ln w="127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algn="ctr">
              <a:defRPr/>
            </a:pPr>
            <a:r>
              <a:rPr kumimoji="0" lang="en-US" altLang="ja-JP" sz="1000" b="1" kern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NW</a:t>
            </a:r>
            <a:endParaRPr kumimoji="0" lang="ja-JP" altLang="en-US" sz="1000" b="1" kern="0" dirty="0">
              <a:solidFill>
                <a:prstClr val="black">
                  <a:lumMod val="65000"/>
                  <a:lumOff val="35000"/>
                </a:prstClr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75" name="カギ線コネクタ 74"/>
          <p:cNvCxnSpPr>
            <a:stCxn id="76" idx="0"/>
            <a:endCxn id="74" idx="5"/>
          </p:cNvCxnSpPr>
          <p:nvPr/>
        </p:nvCxnSpPr>
        <p:spPr bwMode="auto">
          <a:xfrm rot="16200000" flipV="1">
            <a:off x="3881341" y="2684926"/>
            <a:ext cx="1038853" cy="1665819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2297" y="4037262"/>
            <a:ext cx="1362757" cy="30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/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191" y="4006625"/>
            <a:ext cx="963969" cy="33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 Box 186"/>
          <p:cNvSpPr txBox="1">
            <a:spLocks noChangeArrowheads="1"/>
          </p:cNvSpPr>
          <p:nvPr/>
        </p:nvSpPr>
        <p:spPr bwMode="auto">
          <a:xfrm>
            <a:off x="2810267" y="4319973"/>
            <a:ext cx="14060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Encoder</a:t>
            </a:r>
          </a:p>
        </p:txBody>
      </p:sp>
      <p:sp>
        <p:nvSpPr>
          <p:cNvPr id="79" name="Text Box 186"/>
          <p:cNvSpPr txBox="1">
            <a:spLocks noChangeArrowheads="1"/>
          </p:cNvSpPr>
          <p:nvPr/>
        </p:nvSpPr>
        <p:spPr bwMode="auto">
          <a:xfrm>
            <a:off x="4455583" y="4307344"/>
            <a:ext cx="137263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Decoder</a:t>
            </a:r>
          </a:p>
        </p:txBody>
      </p:sp>
      <p:sp>
        <p:nvSpPr>
          <p:cNvPr id="80" name="Text Box 186"/>
          <p:cNvSpPr txBox="1">
            <a:spLocks noChangeArrowheads="1"/>
          </p:cNvSpPr>
          <p:nvPr/>
        </p:nvSpPr>
        <p:spPr bwMode="auto">
          <a:xfrm>
            <a:off x="3815286" y="2330798"/>
            <a:ext cx="122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NX400</a:t>
            </a:r>
            <a:endParaRPr lang="en-US" altLang="ja-JP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81" name="カギ線コネクタ 80"/>
          <p:cNvCxnSpPr/>
          <p:nvPr/>
        </p:nvCxnSpPr>
        <p:spPr bwMode="auto">
          <a:xfrm rot="10800000" flipV="1">
            <a:off x="5839836" y="4155704"/>
            <a:ext cx="806650" cy="73077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" name="Picture 6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882" y="2630037"/>
            <a:ext cx="887664" cy="6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カギ線コネクタ 82"/>
          <p:cNvCxnSpPr>
            <a:stCxn id="82" idx="3"/>
            <a:endCxn id="85" idx="0"/>
          </p:cNvCxnSpPr>
          <p:nvPr/>
        </p:nvCxnSpPr>
        <p:spPr bwMode="auto">
          <a:xfrm flipH="1">
            <a:off x="2061051" y="2942685"/>
            <a:ext cx="191495" cy="466985"/>
          </a:xfrm>
          <a:prstGeom prst="bentConnector4">
            <a:avLst>
              <a:gd name="adj1" fmla="val -119376"/>
              <a:gd name="adj2" fmla="val 83475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カギ線コネクタ 83"/>
          <p:cNvCxnSpPr>
            <a:endCxn id="86" idx="0"/>
          </p:cNvCxnSpPr>
          <p:nvPr/>
        </p:nvCxnSpPr>
        <p:spPr bwMode="auto">
          <a:xfrm rot="5400000">
            <a:off x="2711673" y="3148317"/>
            <a:ext cx="377862" cy="173306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250" y="3409670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105" y="3423898"/>
            <a:ext cx="551601" cy="2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直線コネクタ 86"/>
          <p:cNvCxnSpPr/>
          <p:nvPr/>
        </p:nvCxnSpPr>
        <p:spPr bwMode="auto">
          <a:xfrm flipV="1">
            <a:off x="2317977" y="3731037"/>
            <a:ext cx="288567" cy="9"/>
          </a:xfrm>
          <a:prstGeom prst="line">
            <a:avLst/>
          </a:prstGeom>
          <a:solidFill>
            <a:srgbClr val="CCFFFF"/>
          </a:solidFill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 Box 186"/>
          <p:cNvSpPr txBox="1">
            <a:spLocks noChangeArrowheads="1"/>
          </p:cNvSpPr>
          <p:nvPr/>
        </p:nvSpPr>
        <p:spPr bwMode="auto">
          <a:xfrm>
            <a:off x="1561636" y="3698530"/>
            <a:ext cx="187830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Coax-Lan</a:t>
            </a:r>
            <a:r>
              <a:rPr lang="ja-JP" altLang="en-US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　</a:t>
            </a:r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convertor</a:t>
            </a:r>
          </a:p>
        </p:txBody>
      </p:sp>
      <p:cxnSp>
        <p:nvCxnSpPr>
          <p:cNvPr id="89" name="カギ線コネクタ 88"/>
          <p:cNvCxnSpPr>
            <a:endCxn id="74" idx="6"/>
          </p:cNvCxnSpPr>
          <p:nvPr/>
        </p:nvCxnSpPr>
        <p:spPr bwMode="auto">
          <a:xfrm rot="10800000">
            <a:off x="3732667" y="2883414"/>
            <a:ext cx="370988" cy="78738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27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 Box 186"/>
          <p:cNvSpPr txBox="1">
            <a:spLocks noChangeArrowheads="1"/>
          </p:cNvSpPr>
          <p:nvPr/>
        </p:nvSpPr>
        <p:spPr bwMode="auto">
          <a:xfrm>
            <a:off x="6148620" y="4270649"/>
            <a:ext cx="17207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M</a:t>
            </a:r>
            <a:r>
              <a:rPr lang="en-US" altLang="ja-JP" sz="10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onitor</a:t>
            </a:r>
            <a:endParaRPr lang="ja-JP" altLang="en-US" sz="10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cxnSp>
        <p:nvCxnSpPr>
          <p:cNvPr id="91" name="カギ線コネクタ 90"/>
          <p:cNvCxnSpPr/>
          <p:nvPr/>
        </p:nvCxnSpPr>
        <p:spPr bwMode="auto">
          <a:xfrm rot="10800000">
            <a:off x="6337669" y="2906721"/>
            <a:ext cx="922622" cy="145092"/>
          </a:xfrm>
          <a:prstGeom prst="bentConnector3">
            <a:avLst>
              <a:gd name="adj1" fmla="val 50000"/>
            </a:avLst>
          </a:prstGeom>
          <a:solidFill>
            <a:srgbClr val="CCFFFF"/>
          </a:solidFill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" name="Picture 189"/>
          <p:cNvPicPr preferRelativeResize="0"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333" y="832862"/>
            <a:ext cx="2722832" cy="117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テキスト ボックス 92"/>
          <p:cNvSpPr txBox="1"/>
          <p:nvPr/>
        </p:nvSpPr>
        <p:spPr>
          <a:xfrm>
            <a:off x="4585893" y="3314937"/>
            <a:ext cx="681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Key-board</a:t>
            </a: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661694" y="3445834"/>
            <a:ext cx="514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</a:t>
            </a:r>
            <a:r>
              <a:rPr lang="en-US" altLang="ja-JP" sz="900" b="1" dirty="0" smtClean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ouse</a:t>
            </a:r>
            <a:endParaRPr lang="en-US" altLang="ja-JP" sz="900" b="1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5" name="Freeform 153"/>
          <p:cNvSpPr>
            <a:spLocks/>
          </p:cNvSpPr>
          <p:nvPr/>
        </p:nvSpPr>
        <p:spPr bwMode="auto">
          <a:xfrm rot="1673491">
            <a:off x="5103608" y="3065742"/>
            <a:ext cx="507528" cy="244656"/>
          </a:xfrm>
          <a:custGeom>
            <a:avLst/>
            <a:gdLst>
              <a:gd name="T0" fmla="*/ 0 w 256"/>
              <a:gd name="T1" fmla="*/ 0 h 136"/>
              <a:gd name="T2" fmla="*/ 226 w 256"/>
              <a:gd name="T3" fmla="*/ 46 h 136"/>
              <a:gd name="T4" fmla="*/ 181 w 256"/>
              <a:gd name="T5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6" h="136">
                <a:moveTo>
                  <a:pt x="0" y="0"/>
                </a:moveTo>
                <a:cubicBezTo>
                  <a:pt x="98" y="11"/>
                  <a:pt x="196" y="23"/>
                  <a:pt x="226" y="46"/>
                </a:cubicBezTo>
                <a:cubicBezTo>
                  <a:pt x="256" y="69"/>
                  <a:pt x="218" y="102"/>
                  <a:pt x="181" y="136"/>
                </a:cubicBezTo>
              </a:path>
            </a:pathLst>
          </a:custGeom>
          <a:noFill/>
          <a:ln w="19050" cap="flat" cmpd="sng">
            <a:solidFill>
              <a:srgbClr val="1F497D">
                <a:lumMod val="40000"/>
                <a:lumOff val="60000"/>
              </a:srgbClr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3399FF"/>
                    </a:gs>
                    <a:gs pos="100000">
                      <a:schemeClr val="accent2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>
              <a:defRPr/>
            </a:pPr>
            <a:endParaRPr kumimoji="0" lang="ja-JP" altLang="en-US" sz="1000" kern="0" dirty="0">
              <a:solidFill>
                <a:prstClr val="black"/>
              </a:solidFill>
              <a:effectLst/>
              <a:latin typeface="Calibri" panose="020F0502020204030204" pitchFamily="34" charset="0"/>
              <a:ea typeface="Meiryo UI"/>
              <a:cs typeface="Meiryo UI" panose="020B0604030504040204" pitchFamily="50" charset="-128"/>
            </a:endParaRPr>
          </a:p>
        </p:txBody>
      </p:sp>
      <p:pic>
        <p:nvPicPr>
          <p:cNvPr id="96" name="Picture 10" descr="http://www.note-pc.biz/trable/keyboard/img/uskeys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793" y="3199423"/>
            <a:ext cx="903986" cy="1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156"/>
          <p:cNvGrpSpPr>
            <a:grpSpLocks/>
          </p:cNvGrpSpPr>
          <p:nvPr/>
        </p:nvGrpSpPr>
        <p:grpSpPr bwMode="auto">
          <a:xfrm>
            <a:off x="6217623" y="3471426"/>
            <a:ext cx="1547341" cy="852567"/>
            <a:chOff x="814" y="860"/>
            <a:chExt cx="1431" cy="822"/>
          </a:xfrm>
        </p:grpSpPr>
        <p:pic>
          <p:nvPicPr>
            <p:cNvPr id="98" name="Picture 157" descr="TH-42PZ85">
              <a:hlinkClick r:id="rId7"/>
            </p:cNvPr>
            <p:cNvPicPr>
              <a:picLocks noChangeAspect="1" noChangeArrowheads="1"/>
            </p:cNvPicPr>
            <p:nvPr/>
          </p:nvPicPr>
          <p:blipFill rotWithShape="1">
            <a:blip r:embed="rId2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4"/>
            <a:stretch/>
          </p:blipFill>
          <p:spPr bwMode="auto">
            <a:xfrm>
              <a:off x="814" y="860"/>
              <a:ext cx="1431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9" name="Group 158"/>
            <p:cNvGrpSpPr>
              <a:grpSpLocks/>
            </p:cNvGrpSpPr>
            <p:nvPr/>
          </p:nvGrpSpPr>
          <p:grpSpPr bwMode="auto">
            <a:xfrm>
              <a:off x="902" y="917"/>
              <a:ext cx="1247" cy="607"/>
              <a:chOff x="817" y="871"/>
              <a:chExt cx="1363" cy="699"/>
            </a:xfrm>
          </p:grpSpPr>
          <p:pic>
            <p:nvPicPr>
              <p:cNvPr id="102" name="Picture 159" descr="クリックで拡大画像を新規ウィンドウで表示します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" y="885"/>
                <a:ext cx="429" cy="330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160" descr="クリックで拡大画像を新規ウィンドウで表示します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" y="1226"/>
                <a:ext cx="430" cy="341"/>
              </a:xfrm>
              <a:prstGeom prst="rect">
                <a:avLst/>
              </a:prstGeom>
              <a:noFill/>
              <a:ln w="19050">
                <a:solidFill>
                  <a:srgbClr val="4D4D4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161" descr="top_img_0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52"/>
              <a:stretch>
                <a:fillRect/>
              </a:stretch>
            </p:blipFill>
            <p:spPr bwMode="auto">
              <a:xfrm>
                <a:off x="1251" y="871"/>
                <a:ext cx="929" cy="6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0" name="AutoShape 162"/>
            <p:cNvSpPr>
              <a:spLocks noChangeArrowheads="1"/>
            </p:cNvSpPr>
            <p:nvPr/>
          </p:nvSpPr>
          <p:spPr bwMode="auto">
            <a:xfrm rot="5400000" flipH="1">
              <a:off x="919" y="907"/>
              <a:ext cx="55" cy="97"/>
            </a:xfrm>
            <a:prstGeom prst="triangle">
              <a:avLst>
                <a:gd name="adj" fmla="val 50000"/>
              </a:avLst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  <p:sp>
          <p:nvSpPr>
            <p:cNvPr id="101" name="Rectangle 168"/>
            <p:cNvSpPr>
              <a:spLocks noChangeArrowheads="1"/>
            </p:cNvSpPr>
            <p:nvPr/>
          </p:nvSpPr>
          <p:spPr bwMode="auto">
            <a:xfrm>
              <a:off x="899" y="1534"/>
              <a:ext cx="1253" cy="6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ja-JP" altLang="en-US" sz="10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endParaRPr>
            </a:p>
          </p:txBody>
        </p:sp>
      </p:grpSp>
      <p:sp>
        <p:nvSpPr>
          <p:cNvPr id="105" name="角丸四角形 104"/>
          <p:cNvSpPr/>
          <p:nvPr/>
        </p:nvSpPr>
        <p:spPr bwMode="auto">
          <a:xfrm>
            <a:off x="4173906" y="3002780"/>
            <a:ext cx="1700063" cy="141350"/>
          </a:xfrm>
          <a:prstGeom prst="roundRect">
            <a:avLst/>
          </a:prstGeom>
          <a:gradFill rotWithShape="1">
            <a:gsLst>
              <a:gs pos="0">
                <a:srgbClr val="0000FF">
                  <a:gamma/>
                  <a:shade val="46275"/>
                  <a:invGamma/>
                </a:srgbClr>
              </a:gs>
              <a:gs pos="100000">
                <a:srgbClr val="0000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Basic up to 64 cameras</a:t>
            </a:r>
            <a:endParaRPr lang="ja-JP" altLang="en-US" sz="1000" b="1" dirty="0">
              <a:solidFill>
                <a:prstClr val="white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7" name="メモ 106"/>
          <p:cNvSpPr/>
          <p:nvPr/>
        </p:nvSpPr>
        <p:spPr>
          <a:xfrm>
            <a:off x="6298668" y="2720782"/>
            <a:ext cx="789296" cy="393129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NXE40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 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9" name="メモ 108"/>
          <p:cNvSpPr/>
          <p:nvPr/>
        </p:nvSpPr>
        <p:spPr>
          <a:xfrm>
            <a:off x="7122844" y="2713207"/>
            <a:ext cx="789296" cy="408277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NXSxx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Secure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Comm.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0" name="角丸四角形 109"/>
          <p:cNvSpPr/>
          <p:nvPr/>
        </p:nvSpPr>
        <p:spPr bwMode="auto">
          <a:xfrm>
            <a:off x="6212010" y="2594336"/>
            <a:ext cx="1778623" cy="640634"/>
          </a:xfrm>
          <a:prstGeom prst="roundRect">
            <a:avLst>
              <a:gd name="adj" fmla="val 3368"/>
            </a:avLst>
          </a:prstGeom>
          <a:noFill/>
          <a:ln>
            <a:solidFill>
              <a:srgbClr val="FFFFFF">
                <a:lumMod val="50000"/>
              </a:srgbClr>
            </a:solidFill>
            <a:prstDash val="dashDot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6935167" y="2430302"/>
            <a:ext cx="1164649" cy="199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4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9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ＭＳ Ｐゴシック"/>
              </a:rPr>
              <a:t>Software license</a:t>
            </a:r>
            <a:endParaRPr lang="ja-JP" altLang="en-US" sz="9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52" y="2262667"/>
            <a:ext cx="1032378" cy="33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直線コネクタ 5"/>
          <p:cNvCxnSpPr/>
          <p:nvPr/>
        </p:nvCxnSpPr>
        <p:spPr>
          <a:xfrm flipV="1">
            <a:off x="5409779" y="2535183"/>
            <a:ext cx="129225" cy="594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Text Box 186"/>
          <p:cNvSpPr txBox="1">
            <a:spLocks noChangeArrowheads="1"/>
          </p:cNvSpPr>
          <p:nvPr/>
        </p:nvSpPr>
        <p:spPr bwMode="auto">
          <a:xfrm>
            <a:off x="4587619" y="2134276"/>
            <a:ext cx="1226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66FF">
                    <a:alpha val="9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/>
                <a:cs typeface="Meiryo UI" panose="020B0604030504040204" pitchFamily="50" charset="-128"/>
              </a:rPr>
              <a:t>HXE400</a:t>
            </a:r>
          </a:p>
        </p:txBody>
      </p: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67" y="2574342"/>
            <a:ext cx="1128221" cy="42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9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WJ-NX400 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567625"/>
              </p:ext>
            </p:extLst>
          </p:nvPr>
        </p:nvGraphicFramePr>
        <p:xfrm>
          <a:off x="103773" y="760871"/>
          <a:ext cx="8905191" cy="39227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5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9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Image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H.265,H.264,JPEG,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Supported Audio Format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G.726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32kbps, G.711 64kbps (For ONVIF camera), AAC-LC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Number of Cameras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MAX.128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Mode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Event, Schedule, Emergency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Frame Rate/Camera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Up to 60 ips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Others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Pre-Event Recording, 2 stream recording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HDD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Type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3.5 inch Serial ATA HDD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Up to 9x HDDs can be installed</a:t>
                      </a:r>
                      <a:endParaRPr lang="en-US" altLang="ja-JP" sz="9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Capacity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 HDD slots (with 5x WJ-HXE400 Extension Units, 9x HDDs installed in each unit) Up to 6TB is supported</a:t>
                      </a: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(Hardware RAID)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RAID 1 / 5 / 6</a:t>
                      </a:r>
                      <a:endParaRPr lang="en-US" sz="9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Network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Interface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2x 10BASE-T / 100BASE-TX / 1000BASE-T (RJ45)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Maximum Band Width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throughput 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Max.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640Mbps 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Recording throughput : Max. 384Mbps, Output throughput  : Max. 256Mbps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External Interface</a:t>
                      </a: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Spot Output Connector/Audio output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1x 1 V [p-p] / 75  (BNC),  −10 </a:t>
                      </a:r>
                      <a:r>
                        <a:rPr lang="en-US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dBv</a:t>
                      </a:r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600 , 600 , unbalanced ×1 (RCA pin jack)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Monitor (HDMI)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[Main monitor]  　HDMI 4K UHD(3840x2160p) /30Hz, 4K UHD(3840x2160p) /25Hz, 1920x1080p /60Hz, 1920x1080p /50Hz, 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            1920x1080i /60Hz, 1920x1080i /50Hz</a:t>
                      </a:r>
                    </a:p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[Sub monitor] 　　HDMI 1920x1080p /60Hz, 1920x1080p /50Hz, 1920x1080i /60Hz,1920x1080i /50Hz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Alarm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input: 32</a:t>
                      </a:r>
                      <a:r>
                        <a:rPr lang="en-U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/ Alarm output:4 /  Alarm reset:1/Error output:7 / Control etc.:4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External Storage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Only for WJ-HXE400 Extension Unit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USB connector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Front x2: USB3.0</a:t>
                      </a:r>
                      <a:r>
                        <a:rPr lang="ja-JP" altLang="en-US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　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x1 (copy), USB2.0 x1(mouse, keyboard),  Rear x2:  USB3.0 x1 (copy), USB2.0 x1(mouse, keyboard) </a:t>
                      </a:r>
                      <a:endParaRPr lang="en-US" altLang="ja-JP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General Specifications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Power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Source/Power Consumption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WJ-NX400K : 120 V AC 60 Hz / WJ-NX400K/G : 220 V - 240 V AC 50 Hz/60 Hz,  A</a:t>
                      </a:r>
                      <a:r>
                        <a:rPr lang="en-US" sz="9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pprox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125 W (with 6 TB HDD x9)</a:t>
                      </a:r>
                      <a:endParaRPr lang="es-E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Temperature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+5 °C to +45 °C (41 °F to 113 °F)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 Operating Humidity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5 % to 90 % (no condensation)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Dimensions</a:t>
                      </a:r>
                      <a:r>
                        <a:rPr lang="en-US" sz="9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(W x H x D)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132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mm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413</a:t>
                      </a:r>
                      <a:r>
                        <a:rPr lang="pl-PL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mm </a:t>
                      </a:r>
                      <a:r>
                        <a:rPr lang="en-US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(16-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 x 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5-3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/16" x 1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6-1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/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pl-PL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en-US" altLang="ja-JP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excluding rubber feet and projections)</a:t>
                      </a:r>
                      <a:endParaRPr lang="pl-PL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7391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Weight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Approx.11.5kg</a:t>
                      </a:r>
                      <a:r>
                        <a:rPr lang="en-US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(25.4lbs) [without HDD] / Approx.20.0kg (44.1 lbs.) [with 9x  6TB HDDs]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2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WJ-NX400 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982214"/>
              </p:ext>
            </p:extLst>
          </p:nvPr>
        </p:nvGraphicFramePr>
        <p:xfrm>
          <a:off x="120216" y="798988"/>
          <a:ext cx="8889637" cy="3879543"/>
        </p:xfrm>
        <a:graphic>
          <a:graphicData uri="http://schemas.openxmlformats.org/drawingml/2006/table">
            <a:tbl>
              <a:tblPr firstRow="1" bandRow="1"/>
              <a:tblGrid>
                <a:gridCol w="175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3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30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endParaRPr kumimoji="1" lang="ja-JP" altLang="en-US" sz="8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1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NX400</a:t>
                      </a:r>
                      <a:endParaRPr kumimoji="1" lang="ja-JP" altLang="en-US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5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7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Standard (No camera additional kit)</a:t>
                      </a:r>
                      <a:endParaRPr kumimoji="1" lang="ja-JP" altLang="en-US" sz="7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7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with camera additional kits</a:t>
                      </a:r>
                      <a:endParaRPr kumimoji="1" lang="ja-JP" altLang="en-US" sz="7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91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Compression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H.265,H.265,JPEG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13502" marB="135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37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Max. number of CH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1-64CH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65-96CH (1 kit)</a:t>
                      </a:r>
                      <a:r>
                        <a:rPr kumimoji="1" lang="en-US" altLang="ja-JP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97-128CH (2 kits)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Through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put</a:t>
                      </a:r>
                      <a:r>
                        <a:rPr kumimoji="1" lang="ja-JP" altLang="en-US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　</a:t>
                      </a: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in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384Mbps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68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Through put out</a:t>
                      </a:r>
                    </a:p>
                  </a:txBody>
                  <a:tcPr marL="16614" marR="16614" marT="2700" marB="2700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256Mbps</a:t>
                      </a:r>
                    </a:p>
                  </a:txBody>
                  <a:tcPr marL="3323" marR="3323" marT="2700" marB="27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Num.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HDD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9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Raid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1,5,6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Extension</a:t>
                      </a:r>
                      <a:r>
                        <a:rPr kumimoji="1" lang="ja-JP" altLang="en-US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unit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HXE400x5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Monitor out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HDMIx2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Transcode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mpd="sng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 user access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Sub-stream Rec.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(Full CH)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NAS back up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Face recognition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NO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Failover</a:t>
                      </a:r>
                      <a:r>
                        <a:rPr kumimoji="1" lang="ja-JP" altLang="en-US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between NVRs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6646" marR="6646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HDD stand-by control mode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6646" marR="6646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 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Copy port/(USB port num.)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USB/(4)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3323" marR="3323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Dimensions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430x 132x 413 mm 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Easy Installation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Yes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RJ45 port (rear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side</a:t>
                      </a: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65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RJ45 maintenance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 port (front side)</a:t>
                      </a:r>
                    </a:p>
                  </a:txBody>
                  <a:tcPr marL="16614" marR="16614" marT="13502" marB="1350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kumimoji="1" lang="ja-JP" altLang="en-US" sz="1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0" marR="0" marT="5401" marB="5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8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WJ-NX400 optional line-up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23</a:t>
            </a:fld>
            <a:endParaRPr 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05618" y="867372"/>
            <a:ext cx="1198526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</a:t>
            </a:r>
            <a:endParaRPr lang="en-US" altLang="ja-JP" b="1" dirty="0" smtClean="0">
              <a:effectLst/>
              <a:latin typeface="Calibri" panose="020F0502020204030204" pitchFamily="34" charset="0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927314"/>
              </p:ext>
            </p:extLst>
          </p:nvPr>
        </p:nvGraphicFramePr>
        <p:xfrm>
          <a:off x="1101332" y="932702"/>
          <a:ext cx="7809585" cy="1257300"/>
        </p:xfrm>
        <a:graphic>
          <a:graphicData uri="http://schemas.openxmlformats.org/drawingml/2006/table">
            <a:tbl>
              <a:tblPr firstCol="1" bandCol="1">
                <a:tableStyleId>{7DF18680-E054-41AD-8BC1-D1AEF772440D}</a:tableStyleId>
              </a:tblPr>
              <a:tblGrid>
                <a:gridCol w="1989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8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07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Additional Camera kit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WJ-NXE40(W)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Tahoma" panose="020B0604030504040204" pitchFamily="34" charset="0"/>
                        </a:rPr>
                        <a:t>Additional channel license(Up to two license  for 128 cameras)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79"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Secure Communication </a:t>
                      </a:r>
                      <a:r>
                        <a:rPr lang="en-US" altLang="ja-JP" sz="1050" baseline="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license</a:t>
                      </a:r>
                      <a:endParaRPr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WJ-NXS128(W)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128ch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 WJ-NXS16(W)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16ch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WJ-NXS04(W)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4ch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505"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050" dirty="0" smtClean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WJ-NXS01(W)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Secure optional license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f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or 1ch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255080"/>
              </p:ext>
            </p:extLst>
          </p:nvPr>
        </p:nvGraphicFramePr>
        <p:xfrm>
          <a:off x="1111003" y="2530624"/>
          <a:ext cx="5577840" cy="18973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0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Model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WJ-HXE400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Extension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unit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WJ-HXE400/G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Extension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</a:rPr>
                        <a:t> unit</a:t>
                      </a:r>
                      <a:endParaRPr kumimoji="1" lang="ja-JP" altLang="en-US" sz="1050" dirty="0" smtClean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0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>
                          <a:effectLst/>
                          <a:latin typeface="Calibri" panose="020F0502020204030204" pitchFamily="34" charset="0"/>
                        </a:rPr>
                        <a:t>Power Source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120 V AC, 60 Hz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de-DE" altLang="ja-JP" sz="1050" dirty="0" smtClean="0">
                          <a:latin typeface="Calibri" panose="020F0502020204030204" pitchFamily="34" charset="0"/>
                        </a:rPr>
                        <a:t>220 - 240 V AC, 50Hz / 60Hz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>
                          <a:effectLst/>
                          <a:latin typeface="Calibri" panose="020F0502020204030204" pitchFamily="34" charset="0"/>
                        </a:rPr>
                        <a:t>Power Consumption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  <a:latin typeface="Calibri" panose="020F0502020204030204" pitchFamily="34" charset="0"/>
                        </a:rPr>
                        <a:t>85 W (170 VA)</a:t>
                      </a:r>
                      <a:endParaRPr lang="en-US" altLang="ja-JP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u="none" strike="noStrike" kern="1200" dirty="0" smtClean="0">
                          <a:effectLst/>
                          <a:latin typeface="Calibri" panose="020F0502020204030204" pitchFamily="34" charset="0"/>
                        </a:rPr>
                        <a:t>85 W (175 VA)</a:t>
                      </a:r>
                      <a:endParaRPr lang="en-US" altLang="ja-JP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 smtClean="0">
                          <a:effectLst/>
                          <a:latin typeface="Calibri" panose="020F0502020204030204" pitchFamily="34" charset="0"/>
                        </a:rPr>
                        <a:t>Dimensions</a:t>
                      </a:r>
                      <a:r>
                        <a:rPr lang="en-US" sz="1050" u="none" strike="noStrike" baseline="0" dirty="0" smtClean="0">
                          <a:effectLst/>
                          <a:latin typeface="Calibri" panose="020F0502020204030204" pitchFamily="34" charset="0"/>
                        </a:rPr>
                        <a:t> (W x H x D)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430 mm (W) x 132 mm (H) x 413 mm (D)</a:t>
                      </a:r>
                    </a:p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(16-15/16” (W) x 5-3/16” (H) x16-1/4" (D))</a:t>
                      </a:r>
                    </a:p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(excluding rubber feet and projections)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u="none" strike="noStrike" dirty="0"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  <a:endParaRPr lang="en-US" sz="105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ja-JP" sz="1050" u="none" strike="noStrike" kern="1200" baseline="0" dirty="0" smtClean="0">
                          <a:latin typeface="Calibri" panose="020F0502020204030204" pitchFamily="34" charset="0"/>
                        </a:rPr>
                        <a:t>11 kg {24.3 </a:t>
                      </a:r>
                      <a:r>
                        <a:rPr lang="en-US" altLang="ja-JP" sz="1050" u="none" strike="noStrike" kern="1200" baseline="0" dirty="0" err="1" smtClean="0">
                          <a:latin typeface="Calibri" panose="020F0502020204030204" pitchFamily="34" charset="0"/>
                        </a:rPr>
                        <a:t>lbs</a:t>
                      </a:r>
                      <a:r>
                        <a:rPr lang="en-US" altLang="ja-JP" sz="1050" u="none" strike="noStrike" kern="1200" baseline="0" dirty="0" smtClean="0">
                          <a:latin typeface="Calibri" panose="020F0502020204030204" pitchFamily="34" charset="0"/>
                        </a:rPr>
                        <a:t>} (When no HDD exist)</a:t>
                      </a:r>
                    </a:p>
                    <a:p>
                      <a:pPr algn="ctr"/>
                      <a:r>
                        <a:rPr lang="en-US" altLang="ja-JP" sz="1050" u="none" strike="noStrike" kern="1200" baseline="0" dirty="0" smtClean="0">
                          <a:latin typeface="Calibri" panose="020F0502020204030204" pitchFamily="34" charset="0"/>
                        </a:rPr>
                        <a:t>19.5 kg {43.0 </a:t>
                      </a:r>
                      <a:r>
                        <a:rPr lang="en-US" altLang="ja-JP" sz="1050" u="none" strike="noStrike" kern="1200" baseline="0" dirty="0" err="1" smtClean="0">
                          <a:latin typeface="Calibri" panose="020F0502020204030204" pitchFamily="34" charset="0"/>
                        </a:rPr>
                        <a:t>lbs</a:t>
                      </a:r>
                      <a:r>
                        <a:rPr lang="en-US" altLang="ja-JP" sz="1050" u="none" strike="noStrike" kern="1200" baseline="0" dirty="0" smtClean="0">
                          <a:latin typeface="Calibri" panose="020F0502020204030204" pitchFamily="34" charset="0"/>
                        </a:rPr>
                        <a:t>} (When 9 HDDs are installed)</a:t>
                      </a:r>
                      <a:endParaRPr kumimoji="1" lang="ja-JP" altLang="en-US" sz="1050" dirty="0">
                        <a:latin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2" descr="Y:\40-職能\セキュリティ\セキュリティ・サウンド広報宣伝\(10) Security\02_海外\Network_Products\WJ-HXE400\640x480_png\WJ-HXE400_D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91" y="3099034"/>
            <a:ext cx="2204181" cy="8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264831" y="2289456"/>
            <a:ext cx="1198526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eaLnBrk="0" hangingPunct="0"/>
            <a:r>
              <a:rPr lang="en-US" altLang="ja-JP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Hardware</a:t>
            </a:r>
            <a:endParaRPr lang="en-US" altLang="ja-JP" b="1" dirty="0" smtClean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565682" y="826344"/>
            <a:ext cx="821839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effectLst/>
                <a:latin typeface="Calibri" panose="020F0502020204030204" pitchFamily="34" charset="0"/>
              </a:rPr>
              <a:t>This recorder is suitable under the extreme conditions : </a:t>
            </a: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Public safety</a:t>
            </a:r>
          </a:p>
          <a:p>
            <a:pPr marL="895350" indent="-273050" algn="l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Transportation</a:t>
            </a:r>
          </a:p>
          <a:p>
            <a:pPr marL="622300" algn="l">
              <a:spcBef>
                <a:spcPts val="300"/>
              </a:spcBef>
            </a:pPr>
            <a:r>
              <a:rPr lang="en-US" altLang="ja-JP" sz="1600" b="1" dirty="0"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     (Airport/Train/Subway)</a:t>
            </a: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Banks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Retails 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Hospitals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Education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Factories               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and more.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90" y="1275143"/>
            <a:ext cx="1880695" cy="120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87" y="3250181"/>
            <a:ext cx="1599196" cy="106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974" y="1341541"/>
            <a:ext cx="23891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177" y="2519115"/>
            <a:ext cx="21891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53" y="3066355"/>
            <a:ext cx="1994956" cy="91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17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02" y="2563693"/>
            <a:ext cx="3610665" cy="8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4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3</a:t>
            </a:fld>
            <a:endParaRPr lang="en-US" dirty="0"/>
          </a:p>
        </p:txBody>
      </p:sp>
      <p:sp>
        <p:nvSpPr>
          <p:cNvPr id="321" name="Text Box 77"/>
          <p:cNvSpPr txBox="1">
            <a:spLocks noChangeArrowheads="1"/>
          </p:cNvSpPr>
          <p:nvPr/>
        </p:nvSpPr>
        <p:spPr bwMode="auto">
          <a:xfrm>
            <a:off x="5513832" y="3956171"/>
            <a:ext cx="3311525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WJ-NX400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Network Video Disk </a:t>
            </a:r>
            <a:r>
              <a:rPr lang="en-US" altLang="ja-JP" sz="1400" b="1" dirty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Recorder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236950" y="856470"/>
            <a:ext cx="5794534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128 cameras </a:t>
            </a:r>
            <a:r>
              <a: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(H.264/H.265)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87750" y="2742420"/>
            <a:ext cx="444968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640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Mbps Total throughput </a:t>
            </a:r>
          </a:p>
        </p:txBody>
      </p:sp>
      <p:sp>
        <p:nvSpPr>
          <p:cNvPr id="9" name="正方形/長方形 21"/>
          <p:cNvSpPr>
            <a:spLocks noChangeArrowheads="1"/>
          </p:cNvSpPr>
          <p:nvPr/>
        </p:nvSpPr>
        <p:spPr bwMode="auto">
          <a:xfrm>
            <a:off x="468884" y="1138238"/>
            <a:ext cx="511810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WJ-NX400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supports up to 128 cameras. As basic recorder, WJ-NX400 support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64 cameras. When adding  three additional licenses WJ-NXE40(W) in WJ-NX400, WJ-NX400 supports up to 128 cameras.  </a:t>
            </a:r>
            <a:endParaRPr kumimoji="0" lang="en-US" altLang="ja-JP" sz="11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In addition, WJ-NX400 can record both H.264 and H.265 stream.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It is easy to configure a coexisting system of i-PRO H.264 cameras and i-PRO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cameras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since WJ-NX400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can record both H.264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and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H.265 stream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  <a:endParaRPr kumimoji="0"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57784" y="31103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fontAlgn="ctr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WJ-NX400 is equipped with maximum 640 Mbps as total throughput. Maximum recording throughput is  384 Mbps, and it is possible to record the images of  128 cameras when connecting Full-HD H.265 camera (30ips, 2 Mbps). Maximum output throughput is 256 Mbps, and the video of 128 all cameras (Full-HD, 30ips, 2M bps) can be output to a monitoring software at one time.</a:t>
            </a:r>
            <a:endParaRPr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77"/>
          <p:cNvSpPr txBox="1">
            <a:spLocks noChangeArrowheads="1"/>
          </p:cNvSpPr>
          <p:nvPr/>
        </p:nvSpPr>
        <p:spPr bwMode="auto">
          <a:xfrm>
            <a:off x="5481917" y="3678720"/>
            <a:ext cx="3311525" cy="3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Basic : up to 64 cameras</a:t>
            </a:r>
            <a:endParaRPr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5" name="メモ 14"/>
          <p:cNvSpPr/>
          <p:nvPr/>
        </p:nvSpPr>
        <p:spPr>
          <a:xfrm>
            <a:off x="6509281" y="1978884"/>
            <a:ext cx="802180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NXE40</a:t>
            </a: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9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5864009" y="1465977"/>
            <a:ext cx="2232385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a license</a:t>
            </a:r>
          </a:p>
          <a:p>
            <a:pPr algn="ctr"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96 cameras)</a:t>
            </a:r>
            <a:endParaRPr lang="en-US" altLang="ja-JP" sz="11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6277210" y="1828800"/>
            <a:ext cx="1109183" cy="78552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メモ 19"/>
          <p:cNvSpPr/>
          <p:nvPr/>
        </p:nvSpPr>
        <p:spPr>
          <a:xfrm>
            <a:off x="7477278" y="1990713"/>
            <a:ext cx="802180" cy="519676"/>
          </a:xfrm>
          <a:prstGeom prst="foldedCorner">
            <a:avLst>
              <a:gd name="adj" fmla="val 33682"/>
            </a:avLst>
          </a:prstGeom>
          <a:solidFill>
            <a:srgbClr val="FFCCFF"/>
          </a:solidFill>
          <a:ln>
            <a:solidFill>
              <a:srgbClr val="000000"/>
            </a:solidFill>
          </a:ln>
          <a:effectLst/>
          <a:extLst/>
        </p:spPr>
        <p:txBody>
          <a:bodyPr wrap="none" lIns="72000" rIns="72000" rtlCol="0" anchor="ctr"/>
          <a:lstStyle/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NXE40</a:t>
            </a:r>
          </a:p>
          <a:p>
            <a:pPr marL="0" marR="0" lvl="0" indent="0" defTabSz="3619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" b="1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Additional 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Camera</a:t>
            </a:r>
          </a:p>
          <a:p>
            <a:pPr marL="0" marR="0" lvl="0" indent="0" defTabSz="36195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kit</a:t>
            </a:r>
            <a:endParaRPr kumimoji="0" lang="ja-JP" altLang="en-US" sz="900" b="1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5979268" y="1407482"/>
            <a:ext cx="2521535" cy="128543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Text Box 77"/>
          <p:cNvSpPr txBox="1">
            <a:spLocks noChangeArrowheads="1"/>
          </p:cNvSpPr>
          <p:nvPr/>
        </p:nvSpPr>
        <p:spPr bwMode="auto">
          <a:xfrm>
            <a:off x="6877929" y="1077114"/>
            <a:ext cx="2206944" cy="38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Add two licenses</a:t>
            </a:r>
          </a:p>
          <a:p>
            <a:pPr algn="ctr"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 </a:t>
            </a:r>
            <a:r>
              <a:rPr lang="en-US" altLang="ja-JP" sz="11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(up to 128 cameras)</a:t>
            </a:r>
            <a:endParaRPr lang="en-US" altLang="ja-JP" sz="11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51" y="2769386"/>
            <a:ext cx="26336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1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正方形/長方形 14"/>
          <p:cNvSpPr/>
          <p:nvPr/>
        </p:nvSpPr>
        <p:spPr>
          <a:xfrm>
            <a:off x="150352" y="1260678"/>
            <a:ext cx="4040648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the devices from cyber attacks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4"/>
          <p:cNvSpPr/>
          <p:nvPr/>
        </p:nvSpPr>
        <p:spPr>
          <a:xfrm>
            <a:off x="205216" y="2960007"/>
            <a:ext cx="2739152" cy="48307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leakage of the data </a:t>
            </a:r>
            <a:endParaRPr lang="en-US" altLang="ja-JP" sz="16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network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07834" y="1571426"/>
            <a:ext cx="24689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Eliminated vulnerability with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latest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CVE* support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*CVE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Common Vulnerabilities and Exposures. Common Vulnerabilities and Exposures is a dictionary of common </a:t>
            </a: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names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(i.e., CVE Identifiers) for publicly known 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0351" y="3460525"/>
            <a:ext cx="264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devices by using communication encryption (SSL/TLS communication).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2752408"/>
            <a:ext cx="1364346" cy="12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56" y="2512443"/>
            <a:ext cx="909341" cy="3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6775" y="1563887"/>
            <a:ext cx="3834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Panasonic cameras deliver the encrypted video,  and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it‘s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stored in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WJ-NX400 (Panasonic recorder). </a:t>
            </a:r>
          </a:p>
          <a:p>
            <a:pPr algn="l"/>
            <a:endParaRPr kumimoji="0" lang="en-US" altLang="ja-JP" sz="1200" b="1" dirty="0"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  <a:p>
            <a:pPr algn="l"/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The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data can be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password-protected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and alteration detection helps ensure credibility of data.  </a:t>
            </a:r>
          </a:p>
        </p:txBody>
      </p:sp>
      <p:sp>
        <p:nvSpPr>
          <p:cNvPr id="40" name="正方形/長方形 14"/>
          <p:cNvSpPr/>
          <p:nvPr/>
        </p:nvSpPr>
        <p:spPr>
          <a:xfrm>
            <a:off x="4581830" y="1273648"/>
            <a:ext cx="3597855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Prevention leakage of the video</a:t>
            </a:r>
            <a:endParaRPr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676772" y="2563478"/>
            <a:ext cx="2667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video are encrypted by the module meet </a:t>
            </a:r>
            <a:r>
              <a:rPr lang="en-US" altLang="ja-JP" sz="1200" b="1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FIPS140-2 level 1 CAVP*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</a:t>
            </a:r>
            <a:r>
              <a:rPr kumimoji="1" lang="en-US" altLang="ja-JP" sz="12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protect the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the video on the End-to-End System.</a:t>
            </a:r>
            <a:endParaRPr kumimoji="1"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Evaluated by WV-TW370P</a:t>
            </a:r>
            <a:endParaRPr kumimoji="1" lang="en-US" altLang="ja-JP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998222"/>
            <a:ext cx="1219671" cy="1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42" y="3484213"/>
            <a:ext cx="1123961" cy="10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5577059" y="4390625"/>
            <a:ext cx="3566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using hash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value, can detect Video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alteration.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43" y="3519768"/>
            <a:ext cx="966293" cy="6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448133" y="1936186"/>
            <a:ext cx="3090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*When using this function, you need optional licenses.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8" y="856470"/>
            <a:ext cx="3222782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72" y="3596361"/>
            <a:ext cx="1276413" cy="89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51" y="1518019"/>
            <a:ext cx="2065829" cy="111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47" y="3783387"/>
            <a:ext cx="1149641" cy="55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84" y="2553215"/>
            <a:ext cx="1787802" cy="89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5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5" y="856470"/>
            <a:ext cx="858889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Dual Stream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for narrow band network playback</a:t>
            </a: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5642011" y="1483593"/>
            <a:ext cx="1012203" cy="594798"/>
            <a:chOff x="457200" y="3877507"/>
            <a:chExt cx="1194185" cy="701735"/>
          </a:xfrm>
        </p:grpSpPr>
        <p:pic>
          <p:nvPicPr>
            <p:cNvPr id="15" name="Picture 2" descr="Y:\40-職能\セキュリティ\セキュリティ・サウンド広報宣伝\(10) Security\02_海外\Network_Products\新PF(H.265)\WV-S1132_WV-S1131\WV-S1131\640x480_png\WV-S1131_Lens_D_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539" y="3944513"/>
              <a:ext cx="549846" cy="259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Y:\40-職能\セキュリティ\セキュリティ・サウンド広報宣伝\(10) Security\02_海外\Network_Products\新PF(H.265)\WV-S2131L   WV-S2111L\WV-S2131L\640x480_png\WV-S2131L_D_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38" y="4205686"/>
              <a:ext cx="379019" cy="37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Y:\40-職能\セキュリティ\セキュリティ・サウンド広報宣伝\(10) Security\02_海外\Network_Products\新PF(H.265)\WV-S2531LTN  WV-S2531LN WV-S2511LN\WV-S2531LN\640x480_png\WV-S2531LN_2_D_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954" y="4205686"/>
              <a:ext cx="419431" cy="373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Y:\40-職能\セキュリティ\セキュリティ・サウンド広報宣伝\(10) Security\02_海外\Network_Products\新PF(H.265)\屋外Box\WV-S1511LN\640x480_png\WV-S1511LN_D_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877507"/>
              <a:ext cx="644339" cy="359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グループ化 18"/>
          <p:cNvGrpSpPr>
            <a:grpSpLocks noChangeAspect="1"/>
          </p:cNvGrpSpPr>
          <p:nvPr/>
        </p:nvGrpSpPr>
        <p:grpSpPr>
          <a:xfrm>
            <a:off x="7467105" y="1514677"/>
            <a:ext cx="890112" cy="599727"/>
            <a:chOff x="595810" y="2461850"/>
            <a:chExt cx="1050143" cy="707550"/>
          </a:xfrm>
        </p:grpSpPr>
        <p:pic>
          <p:nvPicPr>
            <p:cNvPr id="2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" b="-102"/>
            <a:stretch>
              <a:fillRect/>
            </a:stretch>
          </p:blipFill>
          <p:spPr bwMode="auto">
            <a:xfrm>
              <a:off x="1231954" y="2770402"/>
              <a:ext cx="413999" cy="36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Y:\40-職能\セキュリティ\セキュリティ・サウンド広報宣伝\(10) Security\03_国内_海外共通\WV-SFN480\640x480_png\WV-SFN480_D_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78" y="2955713"/>
              <a:ext cx="333560" cy="21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Y:\40-職能\セキュリティ\セキュリティ・サウンド広報宣伝\(10) Security\03_国内_海外共通\WV-SPW311AL\写真\640x480_png\WV-SPW311AL_D_L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86" y="2522529"/>
              <a:ext cx="677704" cy="36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Y:\40-職能\セキュリティ\セキュリティ・サウンド広報宣伝\(10) Security\02_海外\Network_Products\WV-SW598\写真\WV-SW598\640x480_png\WV-SW598_F_L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10" y="2461850"/>
              <a:ext cx="340976" cy="53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534"/>
          <p:cNvSpPr txBox="1">
            <a:spLocks noChangeAspect="1" noChangeArrowheads="1"/>
          </p:cNvSpPr>
          <p:nvPr/>
        </p:nvSpPr>
        <p:spPr bwMode="auto">
          <a:xfrm>
            <a:off x="7922908" y="2849224"/>
            <a:ext cx="923140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effectLst/>
                <a:ea typeface="HGPｺﾞｼｯｸE" pitchFamily="50" charset="-128"/>
              </a:rPr>
              <a:t>WJ-NX400</a:t>
            </a:r>
            <a:endParaRPr lang="en-US" altLang="ja-JP" sz="1050" b="1" dirty="0">
              <a:effectLst/>
              <a:ea typeface="HGPｺﾞｼｯｸE" pitchFamily="50" charset="-128"/>
            </a:endParaRPr>
          </a:p>
        </p:txBody>
      </p:sp>
      <p:sp>
        <p:nvSpPr>
          <p:cNvPr id="27" name="Text Box 534"/>
          <p:cNvSpPr txBox="1">
            <a:spLocks noChangeAspect="1" noChangeArrowheads="1"/>
          </p:cNvSpPr>
          <p:nvPr/>
        </p:nvSpPr>
        <p:spPr bwMode="auto">
          <a:xfrm>
            <a:off x="6445926" y="4458314"/>
            <a:ext cx="1412360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effectLst/>
                <a:ea typeface="+mj-ea"/>
              </a:rPr>
              <a:t>WV-ASM300 series</a:t>
            </a:r>
            <a:endParaRPr lang="en-US" altLang="ja-JP" sz="900" b="1" dirty="0">
              <a:effectLst/>
              <a:ea typeface="+mj-ea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388" y="3757314"/>
            <a:ext cx="321440" cy="701000"/>
          </a:xfrm>
          <a:prstGeom prst="rect">
            <a:avLst/>
          </a:prstGeom>
        </p:spPr>
      </p:pic>
      <p:grpSp>
        <p:nvGrpSpPr>
          <p:cNvPr id="29" name="グループ化 28"/>
          <p:cNvGrpSpPr>
            <a:grpSpLocks noChangeAspect="1"/>
          </p:cNvGrpSpPr>
          <p:nvPr/>
        </p:nvGrpSpPr>
        <p:grpSpPr>
          <a:xfrm>
            <a:off x="6662984" y="3627905"/>
            <a:ext cx="1000207" cy="789163"/>
            <a:chOff x="3787831" y="1508696"/>
            <a:chExt cx="2462045" cy="1942553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831" y="1508696"/>
              <a:ext cx="2462045" cy="19425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2" descr="C:\Users\3930041\Documents\tmp\ASM300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" t="4569" r="789"/>
            <a:stretch/>
          </p:blipFill>
          <p:spPr bwMode="auto">
            <a:xfrm>
              <a:off x="3988341" y="1714300"/>
              <a:ext cx="2053139" cy="1126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92" y="4140289"/>
            <a:ext cx="650963" cy="334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Box 534"/>
          <p:cNvSpPr txBox="1">
            <a:spLocks noChangeAspect="1" noChangeArrowheads="1"/>
          </p:cNvSpPr>
          <p:nvPr/>
        </p:nvSpPr>
        <p:spPr bwMode="auto">
          <a:xfrm>
            <a:off x="7267272" y="1316894"/>
            <a:ext cx="1431253" cy="25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05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i-PRO H.264 cameras</a:t>
            </a:r>
            <a:endParaRPr lang="en-US" altLang="ja-JP" sz="105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39" name="Text Box 534"/>
          <p:cNvSpPr txBox="1">
            <a:spLocks noChangeAspect="1" noChangeArrowheads="1"/>
          </p:cNvSpPr>
          <p:nvPr/>
        </p:nvSpPr>
        <p:spPr bwMode="auto">
          <a:xfrm>
            <a:off x="5563671" y="1271174"/>
            <a:ext cx="1431253" cy="2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1">
                    <a:lumMod val="75000"/>
                  </a:schemeClr>
                </a:solidFill>
                <a:effectLst/>
                <a:ea typeface="HGPｺﾞｼｯｸE" pitchFamily="50" charset="-128"/>
              </a:rPr>
              <a:t>i-PRO Extreme H.265</a:t>
            </a:r>
            <a:endParaRPr lang="en-US" altLang="ja-JP" sz="1100" b="1" dirty="0">
              <a:solidFill>
                <a:schemeClr val="tx1">
                  <a:lumMod val="75000"/>
                </a:schemeClr>
              </a:solidFill>
              <a:effectLst/>
              <a:ea typeface="HGPｺﾞｼｯｸE" pitchFamily="50" charset="-128"/>
            </a:endParaRPr>
          </a:p>
        </p:txBody>
      </p:sp>
      <p:sp>
        <p:nvSpPr>
          <p:cNvPr id="64" name="Text Box 534"/>
          <p:cNvSpPr txBox="1">
            <a:spLocks noChangeAspect="1" noChangeArrowheads="1"/>
          </p:cNvSpPr>
          <p:nvPr/>
        </p:nvSpPr>
        <p:spPr bwMode="auto">
          <a:xfrm>
            <a:off x="6435815" y="219336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71" name="Text Box 534"/>
          <p:cNvSpPr txBox="1">
            <a:spLocks noChangeAspect="1" noChangeArrowheads="1"/>
          </p:cNvSpPr>
          <p:nvPr/>
        </p:nvSpPr>
        <p:spPr bwMode="auto">
          <a:xfrm>
            <a:off x="5595790" y="2193361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79" name="カギ線コネクタ 78"/>
          <p:cNvCxnSpPr/>
          <p:nvPr/>
        </p:nvCxnSpPr>
        <p:spPr>
          <a:xfrm rot="16200000" flipH="1">
            <a:off x="6469963" y="2207394"/>
            <a:ext cx="502192" cy="414843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カギ線コネクタ 81"/>
          <p:cNvCxnSpPr/>
          <p:nvPr/>
        </p:nvCxnSpPr>
        <p:spPr>
          <a:xfrm rot="5400000">
            <a:off x="7404681" y="2221811"/>
            <a:ext cx="513015" cy="388166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4" name="カギ線コネクタ 83"/>
          <p:cNvCxnSpPr/>
          <p:nvPr/>
        </p:nvCxnSpPr>
        <p:spPr>
          <a:xfrm rot="5400000">
            <a:off x="7590440" y="2220733"/>
            <a:ext cx="502191" cy="388166"/>
          </a:xfrm>
          <a:prstGeom prst="bentConnector3">
            <a:avLst>
              <a:gd name="adj1" fmla="val 61622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8" name="カギ線コネクタ 87"/>
          <p:cNvCxnSpPr/>
          <p:nvPr/>
        </p:nvCxnSpPr>
        <p:spPr>
          <a:xfrm rot="16200000" flipH="1">
            <a:off x="6302685" y="2171670"/>
            <a:ext cx="495702" cy="492785"/>
          </a:xfrm>
          <a:prstGeom prst="bentConnector3">
            <a:avLst>
              <a:gd name="adj1" fmla="val 63083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Text Box 534"/>
          <p:cNvSpPr txBox="1">
            <a:spLocks noChangeAspect="1" noChangeArrowheads="1"/>
          </p:cNvSpPr>
          <p:nvPr/>
        </p:nvSpPr>
        <p:spPr bwMode="auto">
          <a:xfrm>
            <a:off x="7948848" y="2170211"/>
            <a:ext cx="760121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2</a:t>
            </a:r>
            <a:r>
              <a:rPr lang="en-US" altLang="ja-JP" sz="900" b="1" baseline="30000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nd</a:t>
            </a:r>
            <a:r>
              <a:rPr lang="en-US" altLang="ja-JP" sz="900" b="1" dirty="0" smtClean="0">
                <a:solidFill>
                  <a:srgbClr val="0000FF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0000FF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94" name="Text Box 534"/>
          <p:cNvSpPr txBox="1">
            <a:spLocks noChangeAspect="1" noChangeArrowheads="1"/>
          </p:cNvSpPr>
          <p:nvPr/>
        </p:nvSpPr>
        <p:spPr bwMode="auto">
          <a:xfrm>
            <a:off x="7180158" y="2172778"/>
            <a:ext cx="799918" cy="2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1</a:t>
            </a:r>
            <a:r>
              <a:rPr lang="en-US" altLang="ja-JP" sz="900" b="1" baseline="30000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st</a:t>
            </a:r>
            <a:r>
              <a:rPr lang="en-US" altLang="ja-JP" sz="900" b="1" dirty="0" smtClean="0">
                <a:solidFill>
                  <a:srgbClr val="FF0000"/>
                </a:solidFill>
                <a:effectLst/>
                <a:ea typeface="HGPｺﾞｼｯｸE" pitchFamily="50" charset="-128"/>
              </a:rPr>
              <a:t> stream</a:t>
            </a:r>
            <a:endParaRPr lang="en-US" altLang="ja-JP" sz="900" b="1" dirty="0">
              <a:solidFill>
                <a:srgbClr val="FF0000"/>
              </a:solidFill>
              <a:effectLst/>
              <a:ea typeface="HGPｺﾞｼｯｸE" pitchFamily="50" charset="-128"/>
            </a:endParaRPr>
          </a:p>
        </p:txBody>
      </p:sp>
      <p:cxnSp>
        <p:nvCxnSpPr>
          <p:cNvPr id="104" name="カギ線コネクタ 103"/>
          <p:cNvCxnSpPr/>
          <p:nvPr/>
        </p:nvCxnSpPr>
        <p:spPr>
          <a:xfrm rot="16200000" flipH="1">
            <a:off x="6813311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8" name="Text Box 534"/>
          <p:cNvSpPr txBox="1">
            <a:spLocks noChangeAspect="1" noChangeArrowheads="1"/>
          </p:cNvSpPr>
          <p:nvPr/>
        </p:nvSpPr>
        <p:spPr bwMode="auto">
          <a:xfrm>
            <a:off x="7642825" y="2443994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09" name="Text Box 534"/>
          <p:cNvSpPr txBox="1">
            <a:spLocks noChangeAspect="1" noChangeArrowheads="1"/>
          </p:cNvSpPr>
          <p:nvPr/>
        </p:nvSpPr>
        <p:spPr bwMode="auto">
          <a:xfrm>
            <a:off x="6362508" y="2463698"/>
            <a:ext cx="398854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Rec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0" name="Text Box 534"/>
          <p:cNvSpPr txBox="1">
            <a:spLocks noChangeAspect="1" noChangeArrowheads="1"/>
          </p:cNvSpPr>
          <p:nvPr/>
        </p:nvSpPr>
        <p:spPr bwMode="auto">
          <a:xfrm>
            <a:off x="7317541" y="3348855"/>
            <a:ext cx="631991" cy="2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4" tIns="45717" rIns="91434" bIns="45717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4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3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3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5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" b="1" dirty="0" smtClean="0">
                <a:solidFill>
                  <a:schemeClr val="tx2"/>
                </a:solidFill>
                <a:effectLst/>
                <a:ea typeface="HGPｺﾞｼｯｸE" pitchFamily="50" charset="-128"/>
              </a:rPr>
              <a:t>Playback</a:t>
            </a:r>
            <a:endParaRPr lang="en-US" altLang="ja-JP" sz="800" b="1" dirty="0">
              <a:solidFill>
                <a:schemeClr val="tx2"/>
              </a:solidFill>
              <a:effectLst/>
              <a:ea typeface="HGPｺﾞｼｯｸE" pitchFamily="50" charset="-128"/>
            </a:endParaRPr>
          </a:p>
        </p:txBody>
      </p:sp>
      <p:sp>
        <p:nvSpPr>
          <p:cNvPr id="113" name="正方形/長方形 21"/>
          <p:cNvSpPr>
            <a:spLocks noChangeArrowheads="1"/>
          </p:cNvSpPr>
          <p:nvPr/>
        </p:nvSpPr>
        <p:spPr bwMode="auto">
          <a:xfrm>
            <a:off x="368300" y="1138238"/>
            <a:ext cx="51953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Video delay may be happened as playing a several cameras 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one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time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or playing on a narrow band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 Therefore, WJ-NX400</a:t>
            </a:r>
            <a:r>
              <a:rPr kumimoji="0" lang="ja-JP" altLang="en-US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has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function which can record 2 stream per a camera.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using this function, an operator can set the stream  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depending on their playback environment.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endParaRPr kumimoji="0" lang="en-US" altLang="ja-JP" sz="3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i.e)</a:t>
            </a: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stream is recorded at Full-HD resolution and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stream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recorded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at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VGA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resolution. </a:t>
            </a:r>
          </a:p>
          <a:p>
            <a:pPr eaLnBrk="1" hangingPunct="1">
              <a:spcBef>
                <a:spcPts val="40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network band of an operating environment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narrow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band.</a:t>
            </a:r>
          </a:p>
          <a:p>
            <a:pPr eaLnBrk="1" hangingPunct="1">
              <a:spcBef>
                <a:spcPts val="200"/>
              </a:spcBef>
              <a:buNone/>
            </a:pP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playing the video on WV-ASM300, it plays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 video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of 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1st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stream. </a:t>
            </a:r>
            <a:endParaRPr kumimoji="0" lang="en-US" altLang="ja-JP" sz="12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ja-JP" altLang="en-US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ja-JP" altLang="en-US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・</a:t>
            </a: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When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an operator play a several cameras at one time.</a:t>
            </a:r>
          </a:p>
          <a:p>
            <a:pPr eaLnBrk="1" hangingPunct="1">
              <a:spcBef>
                <a:spcPts val="4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It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is possible to use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2</a:t>
            </a:r>
            <a:r>
              <a:rPr kumimoji="0" lang="en-US" altLang="ja-JP" sz="1400" b="1" baseline="300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nd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stream when playing the video on </a:t>
            </a:r>
            <a:endParaRPr kumimoji="0" lang="en-US" altLang="ja-JP" sz="14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multiscreen on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WV-ASM300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.</a:t>
            </a:r>
          </a:p>
        </p:txBody>
      </p:sp>
      <p:cxnSp>
        <p:nvCxnSpPr>
          <p:cNvPr id="49" name="カギ線コネクタ 48"/>
          <p:cNvCxnSpPr/>
          <p:nvPr/>
        </p:nvCxnSpPr>
        <p:spPr>
          <a:xfrm rot="16200000" flipH="1">
            <a:off x="6691704" y="3339341"/>
            <a:ext cx="495703" cy="2"/>
          </a:xfrm>
          <a:prstGeom prst="bentConnector3">
            <a:avLst>
              <a:gd name="adj1" fmla="val 50000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</a:t>
            </a:r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 Compression </a:t>
            </a:r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 descr="\\pcc-ad.pcc.mei.co.jp\share$\40-職能\セキュリティ\セキュリティ・サウンド広報宣伝\(10) Security\02_海外\Network_Products\WJ-NX400\640x480_png\WJ-NX400_D_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20" y="2697187"/>
            <a:ext cx="1853824" cy="704011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56" y="2953759"/>
            <a:ext cx="2506282" cy="140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6</a:t>
            </a:fld>
            <a:endParaRPr 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74110" y="1292882"/>
            <a:ext cx="4957458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2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 System configuration wizard</a:t>
            </a:r>
          </a:p>
        </p:txBody>
      </p:sp>
      <p:pic>
        <p:nvPicPr>
          <p:cNvPr id="17" name="Picture 7" descr="\\pcc-ad.pcc.mei.co.jp\share$\40-職能\セキュリティ\GSG_SALES\★社内情報(IUO)\(未完成)Presentation_materials\02.Recorder\WJ-NV300series\For SE\Source of material\取説用最新画像\kihon_E\14_1_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392" y="3278079"/>
            <a:ext cx="1792600" cy="13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7"/>
          <p:cNvSpPr txBox="1">
            <a:spLocks noChangeArrowheads="1"/>
          </p:cNvSpPr>
          <p:nvPr/>
        </p:nvSpPr>
        <p:spPr bwMode="auto">
          <a:xfrm>
            <a:off x="1196949" y="4358603"/>
            <a:ext cx="192962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Camera registration GUI</a:t>
            </a:r>
            <a:endParaRPr lang="en-US" altLang="ja-JP" sz="9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</a:endParaRPr>
          </a:p>
        </p:txBody>
      </p:sp>
      <p:sp>
        <p:nvSpPr>
          <p:cNvPr id="19" name="正方形/長方形 21"/>
          <p:cNvSpPr>
            <a:spLocks noChangeArrowheads="1"/>
          </p:cNvSpPr>
          <p:nvPr/>
        </p:nvSpPr>
        <p:spPr bwMode="auto">
          <a:xfrm>
            <a:off x="377443" y="1535283"/>
            <a:ext cx="497425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With only 4-steps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“Easy start” of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WJ-NX400,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setting of the recorder and cameras is completed in a few minutes from main display (without PC). 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437668" y="2378753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 and date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684430" y="2387534"/>
            <a:ext cx="954662" cy="504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registration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936494" y="2402419"/>
            <a:ext cx="954662" cy="50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Multi-screen layout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157450" y="2402420"/>
            <a:ext cx="954662" cy="506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altLang="ja-JP" sz="10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Recording image quality setting</a:t>
            </a:r>
            <a:endParaRPr lang="ja-JP" altLang="en-US" sz="1000" b="1" dirty="0"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1431309" y="249518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2723661" y="2495180"/>
            <a:ext cx="166261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3927908" y="2529290"/>
            <a:ext cx="167602" cy="25249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endParaRPr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36368" y="856470"/>
            <a:ext cx="4966600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Easy installation &amp; operation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78" y="1843060"/>
            <a:ext cx="2193631" cy="184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正方形/長方形 27"/>
          <p:cNvSpPr/>
          <p:nvPr/>
        </p:nvSpPr>
        <p:spPr>
          <a:xfrm>
            <a:off x="5691993" y="1322865"/>
            <a:ext cx="3552591" cy="283017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ja-JP" altLang="en-US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・</a:t>
            </a: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search with thumbnail</a:t>
            </a:r>
          </a:p>
        </p:txBody>
      </p:sp>
      <p:sp>
        <p:nvSpPr>
          <p:cNvPr id="29" name="正方形/長方形 21"/>
          <p:cNvSpPr>
            <a:spLocks noChangeArrowheads="1"/>
          </p:cNvSpPr>
          <p:nvPr/>
        </p:nvSpPr>
        <p:spPr bwMode="auto">
          <a:xfrm>
            <a:off x="5768479" y="1535283"/>
            <a:ext cx="3402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None/>
            </a:pP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Easy to find out image by thumbnail search</a:t>
            </a:r>
            <a:endParaRPr kumimoji="0"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063962" y="3688755"/>
            <a:ext cx="2808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[Note]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Multiple cameras are not supported</a:t>
            </a:r>
          </a:p>
          <a:p>
            <a:pPr marL="171450" indent="-171450" algn="l">
              <a:buFont typeface="Wingdings" panose="05000000000000000000" pitchFamily="2" charset="2"/>
              <a:buChar char="l"/>
            </a:pP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It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is necessary to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select start date and time and display interval</a:t>
            </a:r>
            <a:endParaRPr kumimoji="1" lang="ja-JP" altLang="en-US" sz="12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3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PC-Less Surveillance Solution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136366" y="266392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Built-in GUI and Dual HDMI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Outputs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7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23" y="2769661"/>
            <a:ext cx="2235278" cy="153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8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83" y="3376627"/>
            <a:ext cx="1794836" cy="12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7"/>
          <p:cNvSpPr txBox="1">
            <a:spLocks noChangeArrowheads="1"/>
          </p:cNvSpPr>
          <p:nvPr/>
        </p:nvSpPr>
        <p:spPr bwMode="auto">
          <a:xfrm>
            <a:off x="5721110" y="2602973"/>
            <a:ext cx="2106413" cy="2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ja-JP" sz="9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</a:rPr>
              <a:t>Main display (HDMI)</a:t>
            </a:r>
          </a:p>
        </p:txBody>
      </p:sp>
      <p:sp>
        <p:nvSpPr>
          <p:cNvPr id="13" name="正方形/長方形 21"/>
          <p:cNvSpPr>
            <a:spLocks noChangeArrowheads="1"/>
          </p:cNvSpPr>
          <p:nvPr/>
        </p:nvSpPr>
        <p:spPr bwMode="auto">
          <a:xfrm>
            <a:off x="368300" y="2884742"/>
            <a:ext cx="5118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Equipped with two HDMI output,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WJ-NX400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provides PC-less operation that enables users operate just about all features from the main display without running a PC. The main and sub displays support multi-screen viewing.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main display supports up to 4K resolution, and the sub display supports up to Full-HD resolution.</a:t>
            </a: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96733"/>
              </p:ext>
            </p:extLst>
          </p:nvPr>
        </p:nvGraphicFramePr>
        <p:xfrm>
          <a:off x="428524" y="4045976"/>
          <a:ext cx="5057876" cy="521208"/>
        </p:xfrm>
        <a:graphic>
          <a:graphicData uri="http://schemas.openxmlformats.org/drawingml/2006/table">
            <a:tbl>
              <a:tblPr/>
              <a:tblGrid>
                <a:gridCol w="887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75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 Display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Interface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Viewing live images 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Playback videos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Operation and Setting</a:t>
                      </a: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43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Main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P</a:t>
                      </a:r>
                      <a:endParaRPr kumimoji="1" lang="ja-JP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Sub display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HDMI, BNC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2" panose="05020102010507070707" pitchFamily="18" charset="2"/>
                          <a:ea typeface="ＭＳ Ｐゴシック" pitchFamily="50" charset="-128"/>
                        </a:rPr>
                        <a:t> P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2" pitchFamily="18" charset="2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 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Arial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-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91459" marR="91459" marT="18288" marB="1828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179038" y="844278"/>
            <a:ext cx="5794534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speed copy to the USB storage</a:t>
            </a:r>
          </a:p>
        </p:txBody>
      </p:sp>
      <p:sp>
        <p:nvSpPr>
          <p:cNvPr id="28" name="正方形/長方形 21"/>
          <p:cNvSpPr>
            <a:spLocks noChangeArrowheads="1"/>
          </p:cNvSpPr>
          <p:nvPr/>
        </p:nvSpPr>
        <p:spPr bwMode="auto">
          <a:xfrm>
            <a:off x="474980" y="1070918"/>
            <a:ext cx="45725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200"/>
              </a:spcBef>
              <a:buFontTx/>
              <a:buNone/>
            </a:pP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Data copy speed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will </a:t>
            </a:r>
            <a:r>
              <a: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be  </a:t>
            </a:r>
            <a:r>
              <a:rPr kumimoji="0"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3 times  higher  than WJ-NV300 </a:t>
            </a:r>
            <a:endParaRPr kumimoji="0" lang="en-US" altLang="ja-JP" sz="1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HGPｺﾞｼｯｸE" pitchFamily="50" charset="-128"/>
              <a:cs typeface="Tahoma" pitchFamily="34" charset="0"/>
              <a:sym typeface="Lucida Grande"/>
            </a:endParaRPr>
          </a:p>
        </p:txBody>
      </p:sp>
      <p:grpSp>
        <p:nvGrpSpPr>
          <p:cNvPr id="59" name="グループ化 58"/>
          <p:cNvGrpSpPr/>
          <p:nvPr/>
        </p:nvGrpSpPr>
        <p:grpSpPr>
          <a:xfrm>
            <a:off x="4384970" y="1428870"/>
            <a:ext cx="4233776" cy="1018141"/>
            <a:chOff x="1252624" y="1237227"/>
            <a:chExt cx="4212713" cy="1495462"/>
          </a:xfrm>
        </p:grpSpPr>
        <p:sp>
          <p:nvSpPr>
            <p:cNvPr id="49" name="テキスト ボックス 48"/>
            <p:cNvSpPr txBox="1"/>
            <p:nvPr/>
          </p:nvSpPr>
          <p:spPr>
            <a:xfrm>
              <a:off x="1252624" y="1237227"/>
              <a:ext cx="1121862" cy="45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NV300</a:t>
              </a:r>
              <a:endParaRPr lang="ja-JP" altLang="en-US" sz="1100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0" name="ホームベース 49"/>
            <p:cNvSpPr/>
            <p:nvPr/>
          </p:nvSpPr>
          <p:spPr>
            <a:xfrm>
              <a:off x="2373745" y="1341047"/>
              <a:ext cx="3091543" cy="273853"/>
            </a:xfrm>
            <a:prstGeom prst="homePlate">
              <a:avLst>
                <a:gd name="adj" fmla="val 101675"/>
              </a:avLst>
            </a:prstGeom>
            <a:solidFill>
              <a:srgbClr val="4BACC6">
                <a:lumMod val="20000"/>
                <a:lumOff val="80000"/>
              </a:srgbClr>
            </a:solidFill>
            <a:ln>
              <a:solidFill>
                <a:srgbClr val="0000FF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Approximately 18.0</a:t>
              </a:r>
              <a:r>
                <a:rPr kumimoji="0" lang="en-US" altLang="ja-JP" sz="16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kumimoji="0" lang="en-US" altLang="ja-JP" sz="1100" kern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252624" y="2280621"/>
              <a:ext cx="1110231" cy="45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prstClr val="black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NX400</a:t>
              </a:r>
              <a:endParaRPr lang="ja-JP" altLang="en-US" b="1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2" name="ホームベース 51"/>
            <p:cNvSpPr/>
            <p:nvPr/>
          </p:nvSpPr>
          <p:spPr>
            <a:xfrm>
              <a:off x="2373746" y="2296366"/>
              <a:ext cx="1063650" cy="273853"/>
            </a:xfrm>
            <a:prstGeom prst="homePlate">
              <a:avLst>
                <a:gd name="adj" fmla="val 101675"/>
              </a:avLst>
            </a:prstGeom>
            <a:solidFill>
              <a:srgbClr val="8064A2">
                <a:lumMod val="40000"/>
                <a:lumOff val="60000"/>
              </a:srgbClr>
            </a:solidFill>
            <a:ln>
              <a:solidFill>
                <a:srgbClr val="FF00FF"/>
              </a:solidFill>
              <a:prstDash val="dash"/>
            </a:ln>
            <a:effectLst/>
            <a:extLst/>
          </p:spPr>
          <p:txBody>
            <a:bodyPr wrap="none" lIns="72000" rIns="72000" rtlCol="0" anchor="ctr"/>
            <a:lstStyle/>
            <a:p>
              <a:pPr marL="0" marR="0" lvl="0" indent="0" defTabSz="3619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6.0 </a:t>
              </a:r>
              <a:r>
                <a:rPr kumimoji="0" lang="en-US" altLang="ja-JP" sz="1100" kern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H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ours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3" name="右矢印 52"/>
            <p:cNvSpPr/>
            <p:nvPr/>
          </p:nvSpPr>
          <p:spPr>
            <a:xfrm flipH="1">
              <a:off x="3455306" y="2316737"/>
              <a:ext cx="2000505" cy="251375"/>
            </a:xfrm>
            <a:prstGeom prst="rightArrow">
              <a:avLst/>
            </a:prstGeom>
            <a:solidFill>
              <a:srgbClr val="FFFF99"/>
            </a:solidFill>
            <a:ln>
              <a:solidFill>
                <a:srgbClr val="FF0000"/>
              </a:solidFill>
            </a:ln>
            <a:effectLst/>
            <a:extLst/>
          </p:spPr>
          <p:txBody>
            <a:bodyPr wrap="none" lIns="72000" rIns="72000" rtlCol="0" anchor="ctr"/>
            <a:lstStyle/>
            <a:p>
              <a:pPr defTabSz="361950"/>
              <a:endParaRPr lang="ja-JP" altLang="en-US" sz="1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54" name="直線コネクタ 53"/>
            <p:cNvCxnSpPr>
              <a:stCxn id="50" idx="1"/>
              <a:endCxn id="52" idx="1"/>
            </p:cNvCxnSpPr>
            <p:nvPr/>
          </p:nvCxnSpPr>
          <p:spPr>
            <a:xfrm>
              <a:off x="2373745" y="1477974"/>
              <a:ext cx="1" cy="955319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5" name="直線コネクタ 54"/>
            <p:cNvCxnSpPr/>
            <p:nvPr/>
          </p:nvCxnSpPr>
          <p:spPr>
            <a:xfrm>
              <a:off x="5465336" y="1528527"/>
              <a:ext cx="1" cy="115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6" name="直線コネクタ 55"/>
            <p:cNvCxnSpPr/>
            <p:nvPr/>
          </p:nvCxnSpPr>
          <p:spPr>
            <a:xfrm>
              <a:off x="4451365" y="1631675"/>
              <a:ext cx="1" cy="1008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7" name="直線コネクタ 56"/>
            <p:cNvCxnSpPr/>
            <p:nvPr/>
          </p:nvCxnSpPr>
          <p:spPr>
            <a:xfrm>
              <a:off x="3437396" y="1614921"/>
              <a:ext cx="0" cy="97200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</p:grpSp>
      <p:grpSp>
        <p:nvGrpSpPr>
          <p:cNvPr id="61" name="グループ化 60"/>
          <p:cNvGrpSpPr/>
          <p:nvPr/>
        </p:nvGrpSpPr>
        <p:grpSpPr>
          <a:xfrm>
            <a:off x="592408" y="1372503"/>
            <a:ext cx="3754123" cy="1031550"/>
            <a:chOff x="-166662" y="1372503"/>
            <a:chExt cx="3082353" cy="1031550"/>
          </a:xfrm>
        </p:grpSpPr>
        <p:sp>
          <p:nvSpPr>
            <p:cNvPr id="63" name="正方形/長方形 21"/>
            <p:cNvSpPr>
              <a:spLocks noChangeArrowheads="1"/>
            </p:cNvSpPr>
            <p:nvPr/>
          </p:nvSpPr>
          <p:spPr bwMode="auto">
            <a:xfrm>
              <a:off x="-166662" y="1372503"/>
              <a:ext cx="3082353" cy="103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Example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　・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2 cameras x 48 hours data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copy</a:t>
              </a: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・</a:t>
              </a:r>
              <a:r>
                <a:rPr kumimoji="0" lang="en-US" altLang="ja-JP" sz="1400" b="1" kern="0" dirty="0"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USB3.0</a:t>
              </a:r>
              <a:endParaRPr kumimoji="0" lang="en-US" altLang="ja-JP" sz="1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endParaRPr>
            </a:p>
            <a:p>
              <a:pPr eaLnBrk="1" hangingPunct="1">
                <a:spcBef>
                  <a:spcPts val="200"/>
                </a:spcBef>
                <a:buFontTx/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   </a:t>
              </a: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・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Smart coding :efficiency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of data compression</a:t>
              </a: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-125261" y="1418353"/>
              <a:ext cx="2980944" cy="985700"/>
            </a:xfrm>
            <a:prstGeom prst="rect">
              <a:avLst/>
            </a:prstGeom>
            <a:noFill/>
            <a:ln w="28575"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8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TURBO-RAID Function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490567" y="1251244"/>
            <a:ext cx="4260546" cy="1340466"/>
            <a:chOff x="490567" y="1251244"/>
            <a:chExt cx="4260546" cy="1340466"/>
          </a:xfrm>
        </p:grpSpPr>
        <p:sp>
          <p:nvSpPr>
            <p:cNvPr id="15" name="正方形/長方形 14"/>
            <p:cNvSpPr/>
            <p:nvPr/>
          </p:nvSpPr>
          <p:spPr>
            <a:xfrm>
              <a:off x="590932" y="1251244"/>
              <a:ext cx="3274062" cy="287506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altLang="ja-JP" sz="18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Keep throughput performance</a:t>
              </a:r>
            </a:p>
          </p:txBody>
        </p:sp>
        <p:sp>
          <p:nvSpPr>
            <p:cNvPr id="19" name="正方形/長方形 21"/>
            <p:cNvSpPr>
              <a:spLocks noChangeArrowheads="1"/>
            </p:cNvSpPr>
            <p:nvPr/>
          </p:nvSpPr>
          <p:spPr bwMode="auto">
            <a:xfrm>
              <a:off x="490567" y="1422159"/>
              <a:ext cx="4260546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RAID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of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WJ-NX400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equipped with Turbo-RAID keeps it the same as non RAID configuration. An additional unit by the reduced performance isn't needed. Turbo-RAID can provide the ensuring reliability of data and the high-performance throughput.</a:t>
              </a: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249492" y="861967"/>
            <a:ext cx="4966600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TURBO-RAID Recording</a:t>
            </a:r>
            <a:endParaRPr kumimoji="0" lang="en-US" altLang="ja-JP" sz="2000" b="1" u="sng" dirty="0">
              <a:solidFill>
                <a:schemeClr val="bg2"/>
              </a:solidFill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626303" y="2642675"/>
            <a:ext cx="3506791" cy="612658"/>
            <a:chOff x="626303" y="2642675"/>
            <a:chExt cx="3506791" cy="612658"/>
          </a:xfrm>
        </p:grpSpPr>
        <p:sp>
          <p:nvSpPr>
            <p:cNvPr id="46" name="右矢印 45"/>
            <p:cNvSpPr/>
            <p:nvPr/>
          </p:nvSpPr>
          <p:spPr bwMode="auto">
            <a:xfrm>
              <a:off x="1588749" y="2642675"/>
              <a:ext cx="2544345" cy="584705"/>
            </a:xfrm>
            <a:prstGeom prst="rightArrow">
              <a:avLst>
                <a:gd name="adj1" fmla="val 50000"/>
                <a:gd name="adj2" fmla="val 52995"/>
              </a:avLst>
            </a:prstGeom>
            <a:solidFill>
              <a:srgbClr val="002060"/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Rectangle 3"/>
            <p:cNvSpPr>
              <a:spLocks noChangeArrowheads="1"/>
            </p:cNvSpPr>
            <p:nvPr/>
          </p:nvSpPr>
          <p:spPr bwMode="auto">
            <a:xfrm>
              <a:off x="626303" y="2790954"/>
              <a:ext cx="810084" cy="28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Non-RAID</a:t>
              </a:r>
              <a:endParaRPr lang="en-US" altLang="ja-JP" sz="1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Text Box 37"/>
            <p:cNvSpPr txBox="1">
              <a:spLocks noChangeArrowheads="1"/>
            </p:cNvSpPr>
            <p:nvPr/>
          </p:nvSpPr>
          <p:spPr bwMode="auto">
            <a:xfrm>
              <a:off x="1651678" y="2732113"/>
              <a:ext cx="22357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Recording rate performance</a:t>
              </a:r>
              <a:endParaRPr lang="en-US" altLang="ja-JP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626303" y="3163531"/>
            <a:ext cx="3447392" cy="719034"/>
            <a:chOff x="626303" y="3163531"/>
            <a:chExt cx="3447392" cy="719034"/>
          </a:xfrm>
        </p:grpSpPr>
        <p:sp>
          <p:nvSpPr>
            <p:cNvPr id="44" name="右矢印 43"/>
            <p:cNvSpPr/>
            <p:nvPr/>
          </p:nvSpPr>
          <p:spPr bwMode="auto">
            <a:xfrm>
              <a:off x="1573145" y="3238158"/>
              <a:ext cx="1163437" cy="569780"/>
            </a:xfrm>
            <a:prstGeom prst="rightArrow">
              <a:avLst>
                <a:gd name="adj1" fmla="val 50000"/>
                <a:gd name="adj2" fmla="val 529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Rectangle 3"/>
            <p:cNvSpPr>
              <a:spLocks noChangeArrowheads="1"/>
            </p:cNvSpPr>
            <p:nvPr/>
          </p:nvSpPr>
          <p:spPr bwMode="auto">
            <a:xfrm>
              <a:off x="626303" y="3163531"/>
              <a:ext cx="984446" cy="719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l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Leading brand</a:t>
              </a:r>
            </a:p>
            <a:p>
              <a:pPr algn="l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NVR RAID</a:t>
              </a:r>
              <a:endParaRPr lang="en-US" altLang="ja-JP" sz="1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正方形/長方形 5"/>
            <p:cNvSpPr>
              <a:spLocks noChangeArrowheads="1"/>
            </p:cNvSpPr>
            <p:nvPr/>
          </p:nvSpPr>
          <p:spPr bwMode="auto">
            <a:xfrm>
              <a:off x="3469041" y="3453738"/>
              <a:ext cx="60465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600" b="1" dirty="0" smtClean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-50%</a:t>
              </a: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2618013" y="3494615"/>
              <a:ext cx="10079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ja-JP" sz="12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performance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26303" y="3910897"/>
            <a:ext cx="3844025" cy="695725"/>
            <a:chOff x="626303" y="3910897"/>
            <a:chExt cx="3844025" cy="695725"/>
          </a:xfrm>
        </p:grpSpPr>
        <p:sp>
          <p:nvSpPr>
            <p:cNvPr id="42" name="Rectangle 3"/>
            <p:cNvSpPr>
              <a:spLocks noChangeArrowheads="1"/>
            </p:cNvSpPr>
            <p:nvPr/>
          </p:nvSpPr>
          <p:spPr bwMode="auto">
            <a:xfrm>
              <a:off x="626303" y="3927072"/>
              <a:ext cx="930695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Panasonic</a:t>
              </a:r>
            </a:p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Turbo-RAID</a:t>
              </a:r>
            </a:p>
          </p:txBody>
        </p:sp>
        <p:sp>
          <p:nvSpPr>
            <p:cNvPr id="43" name="右矢印 42"/>
            <p:cNvSpPr/>
            <p:nvPr/>
          </p:nvSpPr>
          <p:spPr bwMode="auto">
            <a:xfrm>
              <a:off x="1578985" y="3910897"/>
              <a:ext cx="2554109" cy="535941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" name="グループ化 4"/>
            <p:cNvGrpSpPr/>
            <p:nvPr/>
          </p:nvGrpSpPr>
          <p:grpSpPr>
            <a:xfrm>
              <a:off x="3010403" y="4268068"/>
              <a:ext cx="1459925" cy="338554"/>
              <a:chOff x="5488445" y="4322819"/>
              <a:chExt cx="2438304" cy="382358"/>
            </a:xfrm>
          </p:grpSpPr>
          <p:sp>
            <p:nvSpPr>
              <p:cNvPr id="38" name="正方形/長方形 5"/>
              <p:cNvSpPr>
                <a:spLocks noChangeArrowheads="1"/>
              </p:cNvSpPr>
              <p:nvPr/>
            </p:nvSpPr>
            <p:spPr bwMode="auto">
              <a:xfrm>
                <a:off x="6847273" y="4322819"/>
                <a:ext cx="1079476" cy="382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ja-JP" sz="1600" b="1" dirty="0" smtClean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100%</a:t>
                </a:r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5488445" y="4347484"/>
                <a:ext cx="1683360" cy="3128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ja-JP" sz="1200" b="1" dirty="0"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performance</a:t>
                </a:r>
              </a:p>
            </p:txBody>
          </p:sp>
        </p:grpSp>
      </p:grpSp>
      <p:grpSp>
        <p:nvGrpSpPr>
          <p:cNvPr id="9" name="グループ化 8"/>
          <p:cNvGrpSpPr/>
          <p:nvPr/>
        </p:nvGrpSpPr>
        <p:grpSpPr>
          <a:xfrm>
            <a:off x="4735867" y="2955614"/>
            <a:ext cx="3704911" cy="564629"/>
            <a:chOff x="4735867" y="2955614"/>
            <a:chExt cx="3704911" cy="564629"/>
          </a:xfrm>
        </p:grpSpPr>
        <p:sp>
          <p:nvSpPr>
            <p:cNvPr id="25" name="右矢印 24"/>
            <p:cNvSpPr/>
            <p:nvPr/>
          </p:nvSpPr>
          <p:spPr bwMode="auto">
            <a:xfrm>
              <a:off x="6080730" y="2955614"/>
              <a:ext cx="2360048" cy="564629"/>
            </a:xfrm>
            <a:prstGeom prst="rightArrow">
              <a:avLst>
                <a:gd name="adj1" fmla="val 50000"/>
                <a:gd name="adj2" fmla="val 52995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900" dirty="0"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4735867" y="2986133"/>
              <a:ext cx="1125106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Leading brand</a:t>
              </a:r>
            </a:p>
            <a:p>
              <a:pPr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NVR  RAID</a:t>
              </a:r>
              <a:endParaRPr lang="en-US" altLang="ja-JP" sz="14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4946503" y="3546322"/>
            <a:ext cx="4306740" cy="906766"/>
            <a:chOff x="4946503" y="3546322"/>
            <a:chExt cx="4306740" cy="906766"/>
          </a:xfrm>
        </p:grpSpPr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7065078" y="3546322"/>
              <a:ext cx="14069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320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1/2</a:t>
              </a:r>
              <a:r>
                <a:rPr lang="en-US" altLang="ja-JP" sz="1050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 hours</a:t>
              </a:r>
              <a:endParaRPr lang="en-US" altLang="ja-JP" sz="105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anose="020B09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7129877" y="3960645"/>
              <a:ext cx="2123366" cy="49244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en-US" altLang="ja-JP" sz="16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Recovery Time</a:t>
              </a:r>
            </a:p>
            <a:p>
              <a:pPr eaLnBrk="1" hangingPunct="1"/>
              <a:r>
                <a:rPr lang="en-US" altLang="ja-JP" sz="10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創英角ｺﾞｼｯｸUB" panose="020B0900000000000000" pitchFamily="50" charset="-128"/>
                  <a:cs typeface="Calibri" panose="020F0502020204030204" pitchFamily="34" charset="0"/>
                </a:rPr>
                <a:t>*Compare with ordinary NVR</a:t>
              </a:r>
            </a:p>
          </p:txBody>
        </p:sp>
        <p:sp>
          <p:nvSpPr>
            <p:cNvPr id="28" name="Rectangle 3"/>
            <p:cNvSpPr>
              <a:spLocks noChangeArrowheads="1"/>
            </p:cNvSpPr>
            <p:nvPr/>
          </p:nvSpPr>
          <p:spPr bwMode="auto">
            <a:xfrm>
              <a:off x="4946503" y="3586914"/>
              <a:ext cx="930695" cy="50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36000" rIns="36000" bIns="36000" anchor="ctr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Panasonic</a:t>
              </a:r>
            </a:p>
            <a:p>
              <a:pPr algn="ctr" eaLnBrk="1" hangingPunct="1"/>
              <a:r>
                <a:rPr lang="en-US" altLang="ja-JP" sz="14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Turbo-RAID</a:t>
              </a:r>
            </a:p>
          </p:txBody>
        </p:sp>
        <p:sp>
          <p:nvSpPr>
            <p:cNvPr id="29" name="右矢印 28"/>
            <p:cNvSpPr/>
            <p:nvPr/>
          </p:nvSpPr>
          <p:spPr bwMode="auto">
            <a:xfrm>
              <a:off x="6086113" y="3573161"/>
              <a:ext cx="1215960" cy="531097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  <a:scene3d>
              <a:camera prst="perspectiveRelaxedModerately" fov="4800000">
                <a:rot lat="19200000" lon="0" rev="0"/>
              </a:camera>
              <a:lightRig rig="threePt" dir="t"/>
            </a:scene3d>
            <a:sp3d z="107950">
              <a:bevelT w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 sz="900" dirty="0"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946503" y="1251244"/>
            <a:ext cx="4089203" cy="1366114"/>
            <a:chOff x="4946503" y="1251244"/>
            <a:chExt cx="4089203" cy="1366114"/>
          </a:xfrm>
        </p:grpSpPr>
        <p:sp>
          <p:nvSpPr>
            <p:cNvPr id="30" name="正方形/長方形 29"/>
            <p:cNvSpPr/>
            <p:nvPr/>
          </p:nvSpPr>
          <p:spPr>
            <a:xfrm>
              <a:off x="5023190" y="1251244"/>
              <a:ext cx="3274062" cy="287506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algn="l">
                <a:lnSpc>
                  <a:spcPts val="1600"/>
                </a:lnSpc>
              </a:pPr>
              <a:r>
                <a:rPr lang="en-US" altLang="ja-JP" sz="1800" b="1" dirty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Achieve high-speed recovery time </a:t>
              </a:r>
            </a:p>
          </p:txBody>
        </p:sp>
        <p:sp>
          <p:nvSpPr>
            <p:cNvPr id="32" name="正方形/長方形 21"/>
            <p:cNvSpPr>
              <a:spLocks noChangeArrowheads="1"/>
            </p:cNvSpPr>
            <p:nvPr/>
          </p:nvSpPr>
          <p:spPr bwMode="auto">
            <a:xfrm>
              <a:off x="4946503" y="1422159"/>
              <a:ext cx="4089203" cy="1195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ts val="200"/>
                </a:spcBef>
                <a:buNone/>
              </a:pP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If a recorder needs to recover for crashing the data, it is possible to recover in a short time.</a:t>
              </a:r>
            </a:p>
            <a:p>
              <a:pPr eaLnBrk="1" hangingPunct="1">
                <a:spcBef>
                  <a:spcPts val="200"/>
                </a:spcBef>
                <a:buNone/>
              </a:pP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WJ-NX400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equipped with Turbo-RAID can be recovered in half the time more than a general network 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recorder</a:t>
              </a:r>
              <a:r>
                <a:rPr kumimoji="0" lang="ja-JP" altLang="en-US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　</a:t>
              </a:r>
              <a:r>
                <a:rPr kumimoji="0"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when </a:t>
              </a:r>
              <a:r>
                <a:rPr kumimoji="0" lang="en-US" altLang="ja-JP" sz="14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HGPｺﾞｼｯｸE" pitchFamily="50" charset="-128"/>
                  <a:cs typeface="Tahoma" pitchFamily="34" charset="0"/>
                  <a:sym typeface="Lucida Grande"/>
                </a:rPr>
                <a:t>recording mode is on. </a:t>
              </a:r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4681750" y="861967"/>
            <a:ext cx="3065718" cy="380480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spcBef>
                <a:spcPct val="1000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 smtClean="0">
                <a:solidFill>
                  <a:schemeClr val="bg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TURBO-RAID Recovery</a:t>
            </a:r>
            <a:endParaRPr kumimoji="0" lang="en-US" altLang="ja-JP" sz="2000" b="1" u="sng" dirty="0">
              <a:solidFill>
                <a:schemeClr val="bg2"/>
              </a:solidFill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485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Reliability and Redundancy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9</a:t>
            </a:fld>
            <a:endParaRPr 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136368" y="995414"/>
            <a:ext cx="887348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Eco-writing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Acceleration of data access (reading/writing) by original filesystem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291816" y="1371828"/>
            <a:ext cx="6146266" cy="1367756"/>
            <a:chOff x="291816" y="1371828"/>
            <a:chExt cx="6146266" cy="1367756"/>
          </a:xfrm>
        </p:grpSpPr>
        <p:sp>
          <p:nvSpPr>
            <p:cNvPr id="26" name="正方形/長方形 25"/>
            <p:cNvSpPr/>
            <p:nvPr/>
          </p:nvSpPr>
          <p:spPr>
            <a:xfrm>
              <a:off x="362451" y="1785487"/>
              <a:ext cx="4878060" cy="954097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eaLnBrk="0" hangingPunct="0"/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WJ-NX400 </a:t>
              </a:r>
              <a:r>
                <a:rPr lang="en-US" altLang="ja-JP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can reduce the movement of a head to the utmost limit to access own HDD since it equips with Panasonic proprietary file system. </a:t>
              </a: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Thus WJ-NX400 achieves the high efficiency of writing control, and can extend the life of HDDs.</a:t>
              </a: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291816" y="1371828"/>
              <a:ext cx="6146266" cy="369322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eaLnBrk="0" hangingPunct="0"/>
              <a:r>
                <a:rPr lang="en-US" altLang="ja-JP" sz="1800" b="1" dirty="0"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Reduce the movement of a head to the utmost limit</a:t>
              </a:r>
              <a:endParaRPr lang="en-US" altLang="ja-JP" sz="1800" b="1" dirty="0" smtClean="0">
                <a:effectLst/>
                <a:latin typeface="Calibri" panose="020F0502020204030204" pitchFamily="34" charset="0"/>
              </a:endParaRPr>
            </a:p>
          </p:txBody>
        </p:sp>
      </p:grpSp>
      <p:pic>
        <p:nvPicPr>
          <p:cNvPr id="29" name="00036_LQ_panasonic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70.8016" end="6798"/>
                </p14:media>
              </p:ext>
            </p:extLst>
          </p:nvPr>
        </p:nvPicPr>
        <p:blipFill rotWithShape="1">
          <a:blip r:embed="rId5"/>
          <a:srcRect l="33153" t="24079" r="32981" b="27336"/>
          <a:stretch/>
        </p:blipFill>
        <p:spPr>
          <a:xfrm>
            <a:off x="5966129" y="2200270"/>
            <a:ext cx="1941836" cy="2089260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31" name="円/楕円 30"/>
          <p:cNvSpPr/>
          <p:nvPr/>
        </p:nvSpPr>
        <p:spPr>
          <a:xfrm>
            <a:off x="6902688" y="3254369"/>
            <a:ext cx="938213" cy="838200"/>
          </a:xfrm>
          <a:prstGeom prst="ellipse">
            <a:avLst/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2" name="カギ線コネクタ 31"/>
          <p:cNvCxnSpPr>
            <a:endCxn id="31" idx="0"/>
          </p:cNvCxnSpPr>
          <p:nvPr/>
        </p:nvCxnSpPr>
        <p:spPr>
          <a:xfrm rot="16200000" flipH="1">
            <a:off x="6692344" y="2574917"/>
            <a:ext cx="1358901" cy="1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</p:cxnSp>
      <p:sp>
        <p:nvSpPr>
          <p:cNvPr id="33" name="テキスト ボックス 32"/>
          <p:cNvSpPr txBox="1"/>
          <p:nvPr/>
        </p:nvSpPr>
        <p:spPr>
          <a:xfrm>
            <a:off x="5802729" y="1458229"/>
            <a:ext cx="2564939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60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</a:t>
            </a:r>
            <a:r>
              <a:rPr kumimoji="0" lang="en-US" altLang="ja-JP" sz="1200" b="1" kern="0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he movement of a head to the utmost limit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598652" y="4303316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effectLst/>
                <a:latin typeface="Calibri" panose="020F0502020204030204" pitchFamily="34" charset="0"/>
              </a:rPr>
              <a:t>NX300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04761" y="2877730"/>
            <a:ext cx="251998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28600" indent="-228600" algn="l">
              <a:buFont typeface="+mj-lt"/>
              <a:buAutoNum type="arabicPeriod"/>
            </a:pP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fever of actuator</a:t>
            </a:r>
            <a:r>
              <a:rPr lang="ja-JP" altLang="en-US" sz="12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1"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motor</a:t>
            </a:r>
            <a:r>
              <a:rPr kumimoji="1" lang="ja-JP" altLang="en-US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2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ja-JP" sz="12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Reduce abrasion of motor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40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2570</Words>
  <Application>Microsoft Office PowerPoint</Application>
  <PresentationFormat>画面に合わせる (16:9)</PresentationFormat>
  <Paragraphs>567</Paragraphs>
  <Slides>25</Slides>
  <Notes>16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25</vt:i4>
      </vt:variant>
    </vt:vector>
  </HeadingPairs>
  <TitlesOfParts>
    <vt:vector size="44" baseType="lpstr">
      <vt:lpstr>Arial Unicode MS</vt:lpstr>
      <vt:lpstr>HGPｺﾞｼｯｸE</vt:lpstr>
      <vt:lpstr>HGP創英角ｺﾞｼｯｸUB</vt:lpstr>
      <vt:lpstr>Lucida Grande</vt:lpstr>
      <vt:lpstr>Meiryo UI</vt:lpstr>
      <vt:lpstr>ＭＳ Ｐゴシック</vt:lpstr>
      <vt:lpstr>ＭＳ Ｐ明朝</vt:lpstr>
      <vt:lpstr>メイリオ</vt:lpstr>
      <vt:lpstr>Arial</vt:lpstr>
      <vt:lpstr>Calibri</vt:lpstr>
      <vt:lpstr>Tahoma</vt:lpstr>
      <vt:lpstr>Wingdings</vt:lpstr>
      <vt:lpstr>Wingdings 2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Network Video Disk Recorder</vt:lpstr>
      <vt:lpstr>Concept &amp; Main Features</vt:lpstr>
      <vt:lpstr>Secure &amp; High Compression Recording</vt:lpstr>
      <vt:lpstr>Secure &amp; High Compression Recording</vt:lpstr>
      <vt:lpstr>Secure &amp; High Compression Recording</vt:lpstr>
      <vt:lpstr>PC-Less Surveillance Solution</vt:lpstr>
      <vt:lpstr>PC-Less Surveillance Solution</vt:lpstr>
      <vt:lpstr>TURBO-RAID Function</vt:lpstr>
      <vt:lpstr>High Reliability and Redundancy</vt:lpstr>
      <vt:lpstr>High Reliability and Redundancy</vt:lpstr>
      <vt:lpstr>High Reliability and Redundancy</vt:lpstr>
      <vt:lpstr>High Reliability and Redundancy</vt:lpstr>
      <vt:lpstr>High Reliability and Redundancy</vt:lpstr>
      <vt:lpstr>High Reliability and Redundancy</vt:lpstr>
      <vt:lpstr>High Reliability and Redundancy</vt:lpstr>
      <vt:lpstr>Others – Useful Features</vt:lpstr>
      <vt:lpstr>Others – Useful Features</vt:lpstr>
      <vt:lpstr>Others – Useful Features</vt:lpstr>
      <vt:lpstr>Others – Useful Features</vt:lpstr>
      <vt:lpstr>System Configuration</vt:lpstr>
      <vt:lpstr>WJ-NX400 Specifications</vt:lpstr>
      <vt:lpstr>WJ-NX400 Specifications</vt:lpstr>
      <vt:lpstr>WJ-NX400 optional line-up</vt:lpstr>
      <vt:lpstr>Applications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2019-10-04T02:46:08Z</dcterms:modified>
</cp:coreProperties>
</file>