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charts/chart2.xml" ContentType="application/vnd.openxmlformats-officedocument.drawingml.char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78" r:id="rId1"/>
    <p:sldMasterId id="2147483650" r:id="rId2"/>
    <p:sldMasterId id="2147483652" r:id="rId3"/>
    <p:sldMasterId id="2147483687" r:id="rId4"/>
    <p:sldMasterId id="2147483699" r:id="rId5"/>
    <p:sldMasterId id="2147484203" r:id="rId6"/>
  </p:sldMasterIdLst>
  <p:notesMasterIdLst>
    <p:notesMasterId r:id="rId20"/>
  </p:notesMasterIdLst>
  <p:handoutMasterIdLst>
    <p:handoutMasterId r:id="rId21"/>
  </p:handoutMasterIdLst>
  <p:sldIdLst>
    <p:sldId id="1342" r:id="rId7"/>
    <p:sldId id="1377" r:id="rId8"/>
    <p:sldId id="1375" r:id="rId9"/>
    <p:sldId id="1364" r:id="rId10"/>
    <p:sldId id="1367" r:id="rId11"/>
    <p:sldId id="1368" r:id="rId12"/>
    <p:sldId id="1376" r:id="rId13"/>
    <p:sldId id="1373" r:id="rId14"/>
    <p:sldId id="1374" r:id="rId15"/>
    <p:sldId id="1370" r:id="rId16"/>
    <p:sldId id="1371" r:id="rId17"/>
    <p:sldId id="1372" r:id="rId18"/>
    <p:sldId id="1365" r:id="rId19"/>
  </p:sldIdLst>
  <p:sldSz cx="9144000" cy="5143500" type="screen16x9"/>
  <p:notesSz cx="9939338" cy="6807200"/>
  <p:custDataLst>
    <p:tags r:id="rId22"/>
  </p:custDataLst>
  <p:defaultTextStyle>
    <a:defPPr>
      <a:defRPr lang="ja-JP"/>
    </a:defPPr>
    <a:lvl1pPr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p:defaultTextStyle>
  <p:extLst>
    <p:ext uri="{EFAFB233-063F-42B5-8137-9DF3F51BA10A}">
      <p15:sldGuideLst xmlns:p15="http://schemas.microsoft.com/office/powerpoint/2012/main">
        <p15:guide id="1" orient="horz" pos="685">
          <p15:clr>
            <a:srgbClr val="A4A3A4"/>
          </p15:clr>
        </p15:guide>
        <p15:guide id="2" orient="horz" pos="1769">
          <p15:clr>
            <a:srgbClr val="A4A3A4"/>
          </p15:clr>
        </p15:guide>
        <p15:guide id="3" orient="horz" pos="2486">
          <p15:clr>
            <a:srgbClr val="A4A3A4"/>
          </p15:clr>
        </p15:guide>
        <p15:guide id="4" orient="horz" pos="2249">
          <p15:clr>
            <a:srgbClr val="A4A3A4"/>
          </p15:clr>
        </p15:guide>
        <p15:guide id="5" pos="1406">
          <p15:clr>
            <a:srgbClr val="A4A3A4"/>
          </p15:clr>
        </p15:guide>
        <p15:guide id="6" pos="3315">
          <p15:clr>
            <a:srgbClr val="A4A3A4"/>
          </p15:clr>
        </p15:guide>
        <p15:guide id="7" pos="1695">
          <p15:clr>
            <a:srgbClr val="A4A3A4"/>
          </p15:clr>
        </p15:guide>
        <p15:guide id="8" pos="90">
          <p15:clr>
            <a:srgbClr val="A4A3A4"/>
          </p15:clr>
        </p15:guide>
        <p15:guide id="9" pos="5692">
          <p15:clr>
            <a:srgbClr val="A4A3A4"/>
          </p15:clr>
        </p15:guide>
        <p15:guide id="10" pos="4468">
          <p15:clr>
            <a:srgbClr val="A4A3A4"/>
          </p15:clr>
        </p15:guide>
        <p15:guide id="11" pos="2815">
          <p15:clr>
            <a:srgbClr val="A4A3A4"/>
          </p15:clr>
        </p15:guide>
        <p15:guide id="12" pos="2880">
          <p15:clr>
            <a:srgbClr val="A4A3A4"/>
          </p15:clr>
        </p15:guide>
      </p15:sldGuideLst>
    </p:ext>
    <p:ext uri="{2D200454-40CA-4A62-9FC3-DE9A4176ACB9}">
      <p15:notesGuideLst xmlns:p15="http://schemas.microsoft.com/office/powerpoint/2012/main">
        <p15:guide id="1" orient="horz" pos="2144">
          <p15:clr>
            <a:srgbClr val="A4A3A4"/>
          </p15:clr>
        </p15:guide>
        <p15:guide id="2" pos="313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33"/>
    <a:srgbClr val="0000FF"/>
    <a:srgbClr val="F4EE00"/>
    <a:srgbClr val="FFFFFF"/>
    <a:srgbClr val="4F81BD"/>
    <a:srgbClr val="9900FF"/>
    <a:srgbClr val="A8AAF0"/>
    <a:srgbClr val="FFFF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0" autoAdjust="0"/>
    <p:restoredTop sz="94046" autoAdjust="0"/>
  </p:normalViewPr>
  <p:slideViewPr>
    <p:cSldViewPr snapToGrid="0" snapToObjects="1">
      <p:cViewPr varScale="1">
        <p:scale>
          <a:sx n="108" d="100"/>
          <a:sy n="108" d="100"/>
        </p:scale>
        <p:origin x="200" y="72"/>
      </p:cViewPr>
      <p:guideLst>
        <p:guide orient="horz" pos="685"/>
        <p:guide orient="horz" pos="1769"/>
        <p:guide orient="horz" pos="2486"/>
        <p:guide orient="horz" pos="2249"/>
        <p:guide pos="1406"/>
        <p:guide pos="3315"/>
        <p:guide pos="1695"/>
        <p:guide pos="90"/>
        <p:guide pos="5692"/>
        <p:guide pos="4468"/>
        <p:guide pos="28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76" d="100"/>
          <a:sy n="76" d="100"/>
        </p:scale>
        <p:origin x="-3288" y="-108"/>
      </p:cViewPr>
      <p:guideLst>
        <p:guide orient="horz" pos="2144"/>
        <p:guide pos="313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effectLst/>
          </c:spPr>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D3CE-457E-8D20-07CECA6E0EAB}"/>
            </c:ext>
          </c:extLst>
        </c:ser>
        <c:dLbls>
          <c:showLegendKey val="0"/>
          <c:showVal val="0"/>
          <c:showCatName val="0"/>
          <c:showSerName val="0"/>
          <c:showPercent val="0"/>
          <c:showBubbleSize val="0"/>
          <c:showLeaderLines val="1"/>
        </c:dLbls>
        <c:firstSliceAng val="0"/>
        <c:holeSize val="50"/>
      </c:doughnutChart>
    </c:plotArea>
    <c:legend>
      <c:legendPos val="b"/>
      <c:overlay val="0"/>
      <c:txPr>
        <a:bodyPr/>
        <a:lstStyle/>
        <a:p>
          <a:pPr>
            <a:defRPr sz="1400">
              <a:solidFill>
                <a:schemeClr val="bg1"/>
              </a:solidFill>
            </a:defRPr>
          </a:pPr>
          <a:endParaRPr lang="ja-JP"/>
        </a:p>
      </c:txPr>
    </c:legend>
    <c:plotVisOnly val="1"/>
    <c:dispBlanksAs val="zero"/>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effectLst/>
          </c:spPr>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5AEB-48B1-8D39-60DA543622D6}"/>
            </c:ext>
          </c:extLst>
        </c:ser>
        <c:dLbls>
          <c:showLegendKey val="0"/>
          <c:showVal val="0"/>
          <c:showCatName val="0"/>
          <c:showSerName val="0"/>
          <c:showPercent val="0"/>
          <c:showBubbleSize val="0"/>
          <c:showLeaderLines val="1"/>
        </c:dLbls>
        <c:firstSliceAng val="0"/>
        <c:holeSize val="50"/>
      </c:doughnutChart>
    </c:plotArea>
    <c:legend>
      <c:legendPos val="b"/>
      <c:overlay val="0"/>
      <c:txPr>
        <a:bodyPr/>
        <a:lstStyle/>
        <a:p>
          <a:pPr>
            <a:defRPr sz="1400">
              <a:solidFill>
                <a:schemeClr val="bg1"/>
              </a:solidFill>
            </a:defRPr>
          </a:pPr>
          <a:endParaRPr lang="ja-JP"/>
        </a:p>
      </c:txPr>
    </c:legend>
    <c:plotVisOnly val="1"/>
    <c:dispBlanksAs val="zero"/>
    <c:showDLblsOverMax val="0"/>
  </c:chart>
  <c:txPr>
    <a:bodyPr/>
    <a:lstStyle/>
    <a:p>
      <a:pPr>
        <a:defRPr sz="18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082" name="Rectangle 2"/>
          <p:cNvSpPr>
            <a:spLocks noGrp="1" noChangeArrowheads="1"/>
          </p:cNvSpPr>
          <p:nvPr>
            <p:ph type="hdr" sz="quarter"/>
          </p:nvPr>
        </p:nvSpPr>
        <p:spPr bwMode="auto">
          <a:xfrm>
            <a:off x="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l" defTabSz="913792">
              <a:defRPr sz="1200">
                <a:effectLst/>
                <a:latin typeface="Arial" charset="0"/>
                <a:ea typeface="ＭＳ Ｐゴシック" pitchFamily="50" charset="-128"/>
              </a:defRPr>
            </a:lvl1pPr>
          </a:lstStyle>
          <a:p>
            <a:pPr>
              <a:defRPr/>
            </a:pPr>
            <a:endParaRPr lang="en-US" altLang="ja-JP" dirty="0"/>
          </a:p>
        </p:txBody>
      </p:sp>
      <p:sp>
        <p:nvSpPr>
          <p:cNvPr id="1198083" name="Rectangle 3"/>
          <p:cNvSpPr>
            <a:spLocks noGrp="1" noChangeArrowheads="1"/>
          </p:cNvSpPr>
          <p:nvPr>
            <p:ph type="dt" sz="quarter" idx="1"/>
          </p:nvPr>
        </p:nvSpPr>
        <p:spPr bwMode="auto">
          <a:xfrm>
            <a:off x="563044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defTabSz="913792">
              <a:defRPr sz="1200">
                <a:effectLst/>
                <a:latin typeface="Arial" charset="0"/>
                <a:ea typeface="ＭＳ Ｐゴシック" pitchFamily="50" charset="-128"/>
              </a:defRPr>
            </a:lvl1pPr>
          </a:lstStyle>
          <a:p>
            <a:pPr>
              <a:defRPr/>
            </a:pPr>
            <a:endParaRPr lang="en-US" altLang="ja-JP" dirty="0"/>
          </a:p>
        </p:txBody>
      </p:sp>
      <p:sp>
        <p:nvSpPr>
          <p:cNvPr id="1198084" name="Rectangle 4"/>
          <p:cNvSpPr>
            <a:spLocks noGrp="1" noChangeArrowheads="1"/>
          </p:cNvSpPr>
          <p:nvPr>
            <p:ph type="ftr" sz="quarter" idx="2"/>
          </p:nvPr>
        </p:nvSpPr>
        <p:spPr bwMode="auto">
          <a:xfrm>
            <a:off x="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l" defTabSz="913792">
              <a:defRPr sz="1200">
                <a:effectLst/>
                <a:latin typeface="Arial" charset="0"/>
                <a:ea typeface="ＭＳ Ｐゴシック" pitchFamily="50" charset="-128"/>
              </a:defRPr>
            </a:lvl1pPr>
          </a:lstStyle>
          <a:p>
            <a:pPr>
              <a:defRPr/>
            </a:pPr>
            <a:endParaRPr lang="en-US" altLang="ja-JP" dirty="0"/>
          </a:p>
        </p:txBody>
      </p:sp>
      <p:sp>
        <p:nvSpPr>
          <p:cNvPr id="1198085" name="Rectangle 5"/>
          <p:cNvSpPr>
            <a:spLocks noGrp="1" noChangeArrowheads="1"/>
          </p:cNvSpPr>
          <p:nvPr>
            <p:ph type="sldNum" sz="quarter" idx="3"/>
          </p:nvPr>
        </p:nvSpPr>
        <p:spPr bwMode="auto">
          <a:xfrm>
            <a:off x="563044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r" defTabSz="913792">
              <a:defRPr sz="1200">
                <a:effectLst/>
                <a:latin typeface="Arial" charset="0"/>
                <a:ea typeface="ＭＳ Ｐゴシック" pitchFamily="50" charset="-128"/>
              </a:defRPr>
            </a:lvl1pPr>
          </a:lstStyle>
          <a:p>
            <a:pPr>
              <a:defRPr/>
            </a:pPr>
            <a:fld id="{E1CE3482-4769-4D04-80A4-5321F99B6E82}" type="slidenum">
              <a:rPr lang="en-US" altLang="ja-JP"/>
              <a:pPr>
                <a:defRPr/>
              </a:pPr>
              <a:t>‹#›</a:t>
            </a:fld>
            <a:endParaRPr lang="en-US" altLang="ja-JP" dirty="0"/>
          </a:p>
        </p:txBody>
      </p:sp>
    </p:spTree>
    <p:extLst>
      <p:ext uri="{BB962C8B-B14F-4D97-AF65-F5344CB8AC3E}">
        <p14:creationId xmlns:p14="http://schemas.microsoft.com/office/powerpoint/2010/main" val="4124846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lvl1pPr algn="l" defTabSz="922991">
              <a:defRPr sz="1200">
                <a:effectLst/>
                <a:latin typeface="Arial" charset="0"/>
                <a:ea typeface="ＭＳ Ｐゴシック" pitchFamily="50" charset="-128"/>
              </a:defRPr>
            </a:lvl1pPr>
          </a:lstStyle>
          <a:p>
            <a:pPr>
              <a:defRPr/>
            </a:pPr>
            <a:endParaRPr lang="en-US" altLang="ja-JP" dirty="0"/>
          </a:p>
        </p:txBody>
      </p:sp>
      <p:sp>
        <p:nvSpPr>
          <p:cNvPr id="4099" name="Rectangle 3"/>
          <p:cNvSpPr>
            <a:spLocks noGrp="1" noChangeArrowheads="1"/>
          </p:cNvSpPr>
          <p:nvPr>
            <p:ph type="dt" idx="1"/>
          </p:nvPr>
        </p:nvSpPr>
        <p:spPr bwMode="auto">
          <a:xfrm>
            <a:off x="563044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lvl1pPr algn="r" defTabSz="922991">
              <a:defRPr sz="1200">
                <a:effectLst/>
                <a:latin typeface="Arial" charset="0"/>
                <a:ea typeface="ＭＳ Ｐゴシック" pitchFamily="50" charset="-128"/>
              </a:defRPr>
            </a:lvl1pPr>
          </a:lstStyle>
          <a:p>
            <a:pPr>
              <a:defRPr/>
            </a:pPr>
            <a:endParaRPr lang="en-US" altLang="ja-JP" dirty="0"/>
          </a:p>
        </p:txBody>
      </p:sp>
      <p:sp>
        <p:nvSpPr>
          <p:cNvPr id="88068" name="Rectangle 4"/>
          <p:cNvSpPr>
            <a:spLocks noGrp="1" noRot="1" noChangeAspect="1" noChangeArrowheads="1" noTextEdit="1"/>
          </p:cNvSpPr>
          <p:nvPr>
            <p:ph type="sldImg" idx="2"/>
          </p:nvPr>
        </p:nvSpPr>
        <p:spPr bwMode="auto">
          <a:xfrm>
            <a:off x="2701925" y="509588"/>
            <a:ext cx="4540250" cy="25542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92824" y="3233077"/>
            <a:ext cx="7953690" cy="30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b" anchorCtr="0" compatLnSpc="1">
            <a:prstTxWarp prst="textNoShape">
              <a:avLst/>
            </a:prstTxWarp>
          </a:bodyPr>
          <a:lstStyle>
            <a:lvl1pPr algn="l" defTabSz="922991">
              <a:defRPr sz="1200">
                <a:effectLst/>
                <a:latin typeface="Arial" charset="0"/>
                <a:ea typeface="ＭＳ Ｐゴシック" pitchFamily="50" charset="-128"/>
              </a:defRPr>
            </a:lvl1pPr>
          </a:lstStyle>
          <a:p>
            <a:pPr>
              <a:defRPr/>
            </a:pPr>
            <a:endParaRPr lang="en-US" altLang="ja-JP" dirty="0"/>
          </a:p>
        </p:txBody>
      </p:sp>
      <p:sp>
        <p:nvSpPr>
          <p:cNvPr id="4103" name="Rectangle 7"/>
          <p:cNvSpPr>
            <a:spLocks noGrp="1" noChangeArrowheads="1"/>
          </p:cNvSpPr>
          <p:nvPr>
            <p:ph type="sldNum" sz="quarter" idx="5"/>
          </p:nvPr>
        </p:nvSpPr>
        <p:spPr bwMode="auto">
          <a:xfrm>
            <a:off x="563044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b" anchorCtr="0" compatLnSpc="1">
            <a:prstTxWarp prst="textNoShape">
              <a:avLst/>
            </a:prstTxWarp>
          </a:bodyPr>
          <a:lstStyle>
            <a:lvl1pPr algn="r" defTabSz="922991">
              <a:defRPr sz="1200">
                <a:effectLst/>
                <a:latin typeface="Arial" charset="0"/>
                <a:ea typeface="ＭＳ Ｐゴシック" pitchFamily="50" charset="-128"/>
              </a:defRPr>
            </a:lvl1pPr>
          </a:lstStyle>
          <a:p>
            <a:pPr>
              <a:defRPr/>
            </a:pPr>
            <a:fld id="{A8E3200A-AD79-4BB1-BAB0-2A7AA18CB5FF}" type="slidenum">
              <a:rPr lang="en-US" altLang="ja-JP"/>
              <a:pPr>
                <a:defRPr/>
              </a:pPr>
              <a:t>‹#›</a:t>
            </a:fld>
            <a:endParaRPr lang="en-US" altLang="ja-JP" dirty="0"/>
          </a:p>
        </p:txBody>
      </p:sp>
    </p:spTree>
    <p:extLst>
      <p:ext uri="{BB962C8B-B14F-4D97-AF65-F5344CB8AC3E}">
        <p14:creationId xmlns:p14="http://schemas.microsoft.com/office/powerpoint/2010/main" val="1954193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Blue background">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232526" y="-6267"/>
            <a:ext cx="3444052" cy="2443137"/>
            <a:chOff x="4563535" y="-458058"/>
            <a:chExt cx="4448892" cy="3155950"/>
          </a:xfrm>
        </p:grpSpPr>
        <p:pic>
          <p:nvPicPr>
            <p:cNvPr id="13" name="Picture 12" descr="big-white-B.png"/>
            <p:cNvPicPr>
              <a:picLocks noChangeAspect="1"/>
            </p:cNvPicPr>
            <p:nvPr/>
          </p:nvPicPr>
          <p:blipFill rotWithShape="1">
            <a:blip r:embed="rId2" cstate="print">
              <a:alphaModFix amt="17000"/>
              <a:extLst>
                <a:ext uri="{28A0092B-C50C-407E-A947-70E740481C1C}">
                  <a14:useLocalDpi xmlns:a14="http://schemas.microsoft.com/office/drawing/2010/main" val="0"/>
                </a:ext>
              </a:extLst>
            </a:blip>
            <a:srcRect t="27014"/>
            <a:stretch/>
          </p:blipFill>
          <p:spPr>
            <a:xfrm>
              <a:off x="4563535" y="-458058"/>
              <a:ext cx="3167964" cy="3155950"/>
            </a:xfrm>
            <a:prstGeom prst="rect">
              <a:avLst/>
            </a:prstGeom>
          </p:spPr>
        </p:pic>
        <p:pic>
          <p:nvPicPr>
            <p:cNvPr id="14" name="Picture 13" descr="logo_white_stack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469" y="923154"/>
              <a:ext cx="2932958" cy="843006"/>
            </a:xfrm>
            <a:prstGeom prst="rect">
              <a:avLst/>
            </a:prstGeom>
          </p:spPr>
        </p:pic>
      </p:grpSp>
      <p:sp>
        <p:nvSpPr>
          <p:cNvPr id="2" name="Title 1"/>
          <p:cNvSpPr>
            <a:spLocks noGrp="1"/>
          </p:cNvSpPr>
          <p:nvPr>
            <p:ph type="ctrTitle" hasCustomPrompt="1"/>
          </p:nvPr>
        </p:nvSpPr>
        <p:spPr>
          <a:xfrm>
            <a:off x="1298504" y="2728895"/>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01814" y="3654909"/>
            <a:ext cx="6967304" cy="4471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7" name="Date Placeholder 6"/>
          <p:cNvSpPr>
            <a:spLocks noGrp="1"/>
          </p:cNvSpPr>
          <p:nvPr>
            <p:ph type="dt" sz="half" idx="10"/>
          </p:nvPr>
        </p:nvSpPr>
        <p:spPr/>
        <p:txBody>
          <a:bodyPr/>
          <a:lstStyle/>
          <a:p>
            <a:fld id="{59846F86-4897-DF4E-8703-AE0CEBFAA79B}" type="datetime1">
              <a:rPr lang="en-GB" smtClean="0"/>
              <a:pPr/>
              <a:t>04/10/2019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ED32BD-2AB6-2D40-A7A5-FA318B8F471B}" type="slidenum">
              <a:rPr lang="en-US" smtClean="0"/>
              <a:pPr/>
              <a:t>‹#›</a:t>
            </a:fld>
            <a:endParaRPr lang="en-US" dirty="0"/>
          </a:p>
        </p:txBody>
      </p:sp>
    </p:spTree>
    <p:extLst>
      <p:ext uri="{BB962C8B-B14F-4D97-AF65-F5344CB8AC3E}">
        <p14:creationId xmlns:p14="http://schemas.microsoft.com/office/powerpoint/2010/main" val="257997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images-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4927600" cy="3109382"/>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C6D81DC4-00DA-204A-B78C-A0E52851D1FC}"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a:p>
        </p:txBody>
      </p:sp>
      <p:sp>
        <p:nvSpPr>
          <p:cNvPr id="9" name="Picture Placeholder 2"/>
          <p:cNvSpPr>
            <a:spLocks noGrp="1"/>
          </p:cNvSpPr>
          <p:nvPr>
            <p:ph type="pic" idx="14"/>
          </p:nvPr>
        </p:nvSpPr>
        <p:spPr>
          <a:xfrm>
            <a:off x="5782733" y="1200150"/>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5"/>
          </p:nvPr>
        </p:nvSpPr>
        <p:spPr>
          <a:xfrm>
            <a:off x="5782733" y="2885018"/>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93252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images- 2 rows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4927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1179C213-7A0D-AC48-8204-EDB4C04C4F0F}"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a:p>
        </p:txBody>
      </p:sp>
      <p:sp>
        <p:nvSpPr>
          <p:cNvPr id="8" name="Content Placeholder 2"/>
          <p:cNvSpPr>
            <a:spLocks noGrp="1"/>
          </p:cNvSpPr>
          <p:nvPr>
            <p:ph idx="13"/>
          </p:nvPr>
        </p:nvSpPr>
        <p:spPr>
          <a:xfrm>
            <a:off x="457200" y="2870201"/>
            <a:ext cx="4927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9" name="Picture Placeholder 2"/>
          <p:cNvSpPr>
            <a:spLocks noGrp="1"/>
          </p:cNvSpPr>
          <p:nvPr>
            <p:ph type="pic" idx="14"/>
          </p:nvPr>
        </p:nvSpPr>
        <p:spPr>
          <a:xfrm>
            <a:off x="5782733" y="1200150"/>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5"/>
          </p:nvPr>
        </p:nvSpPr>
        <p:spPr>
          <a:xfrm>
            <a:off x="5782733" y="2885018"/>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09138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imag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3AEBE78-1634-D746-AB73-EC882D4068AA}"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a:p>
        </p:txBody>
      </p:sp>
      <p:sp>
        <p:nvSpPr>
          <p:cNvPr id="3" name="Content Placeholder 2"/>
          <p:cNvSpPr>
            <a:spLocks noGrp="1"/>
          </p:cNvSpPr>
          <p:nvPr>
            <p:ph idx="1"/>
          </p:nvPr>
        </p:nvSpPr>
        <p:spPr>
          <a:xfrm>
            <a:off x="635000" y="1454151"/>
            <a:ext cx="4224867" cy="2779182"/>
          </a:xfrm>
        </p:spPr>
        <p:txBody>
          <a:bodyPr/>
          <a:lstStyle>
            <a:lvl1pPr marL="0" indent="0">
              <a:buFontTx/>
              <a:buNone/>
              <a:defRPr sz="2200">
                <a:solidFill>
                  <a:schemeClr val="tx2"/>
                </a:solidFill>
              </a:defRPr>
            </a:lvl1pPr>
            <a:lvl2pPr marL="271463" indent="-271463">
              <a:buSzPct val="60000"/>
              <a:buFont typeface="Wingdings" charset="2"/>
              <a:buChar char="§"/>
              <a:defRPr sz="1700">
                <a:solidFill>
                  <a:schemeClr val="tx2"/>
                </a:solidFill>
              </a:defRPr>
            </a:lvl2pPr>
            <a:lvl3pPr marL="271463" indent="-271463">
              <a:buSzPct val="60000"/>
              <a:buFont typeface="Wingdings" charset="2"/>
              <a:buChar char="§"/>
              <a:defRPr sz="1700">
                <a:solidFill>
                  <a:schemeClr val="tx2"/>
                </a:solidFill>
              </a:defRPr>
            </a:lvl3pPr>
            <a:lvl4pPr marL="271463" indent="-271463">
              <a:buSzPct val="60000"/>
              <a:buFont typeface="Wingdings" charset="2"/>
              <a:buChar char="§"/>
              <a:defRPr sz="1700">
                <a:solidFill>
                  <a:schemeClr val="tx2"/>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107224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Graph">
    <p:spTree>
      <p:nvGrpSpPr>
        <p:cNvPr id="1" name=""/>
        <p:cNvGrpSpPr/>
        <p:nvPr/>
      </p:nvGrpSpPr>
      <p:grpSpPr>
        <a:xfrm>
          <a:off x="0" y="0"/>
          <a:ext cx="0" cy="0"/>
          <a:chOff x="0" y="0"/>
          <a:chExt cx="0" cy="0"/>
        </a:xfrm>
      </p:grpSpPr>
      <p:sp>
        <p:nvSpPr>
          <p:cNvPr id="10" name="Rectangle 9"/>
          <p:cNvSpPr/>
          <p:nvPr userDrawn="1"/>
        </p:nvSpPr>
        <p:spPr>
          <a:xfrm>
            <a:off x="0" y="722568"/>
            <a:ext cx="9144000" cy="4018765"/>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2371"/>
            <a:ext cx="9144000" cy="720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alphaModFix amt="28000"/>
            <a:extLst>
              <a:ext uri="{28A0092B-C50C-407E-A947-70E740481C1C}">
                <a14:useLocalDpi xmlns:a14="http://schemas.microsoft.com/office/drawing/2010/main" val="0"/>
              </a:ext>
            </a:extLst>
          </a:blip>
          <a:srcRect t="14567" b="41239"/>
          <a:stretch/>
        </p:blipFill>
        <p:spPr>
          <a:xfrm>
            <a:off x="281520" y="0"/>
            <a:ext cx="1203196" cy="725782"/>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4445000" cy="3329516"/>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797B758E-6CBF-D04E-93B7-4D4D54077AB4}"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p>
        </p:txBody>
      </p:sp>
      <p:graphicFrame>
        <p:nvGraphicFramePr>
          <p:cNvPr id="12" name="Chart 11"/>
          <p:cNvGraphicFramePr/>
          <p:nvPr userDrawn="1">
            <p:extLst>
              <p:ext uri="{D42A27DB-BD31-4B8C-83A1-F6EECF244321}">
                <p14:modId xmlns:p14="http://schemas.microsoft.com/office/powerpoint/2010/main" val="482536021"/>
              </p:ext>
            </p:extLst>
          </p:nvPr>
        </p:nvGraphicFramePr>
        <p:xfrm>
          <a:off x="4948768" y="1200151"/>
          <a:ext cx="4061088" cy="31751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0364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Rectangle 4"/>
          <p:cNvSpPr>
            <a:spLocks noGrp="1" noChangeArrowheads="1"/>
          </p:cNvSpPr>
          <p:nvPr>
            <p:ph type="dt" sz="half" idx="10"/>
          </p:nvPr>
        </p:nvSpPr>
        <p:spPr>
          <a:ln/>
        </p:spPr>
        <p:txBody>
          <a:bodyPr/>
          <a:lstStyle>
            <a:lvl1pPr>
              <a:defRPr/>
            </a:lvl1pPr>
          </a:lstStyle>
          <a:p>
            <a:pPr>
              <a:defRPr/>
            </a:pPr>
            <a:fld id="{DB8213E5-07A1-443D-8925-0604CB15F5DF}" type="datetime1">
              <a:rPr lang="ja-JP" altLang="en-US"/>
              <a:pPr>
                <a:defRPr/>
              </a:pPr>
              <a:t>2019/10/4</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1EFF1FB9-1CC9-44DE-BCBE-626A8E5BDC6F}" type="slidenum">
              <a:rPr/>
              <a:pPr>
                <a:defRPr/>
              </a:pPr>
              <a:t>‹#›</a:t>
            </a:fld>
            <a:endParaRPr dirty="0"/>
          </a:p>
        </p:txBody>
      </p:sp>
    </p:spTree>
    <p:extLst>
      <p:ext uri="{BB962C8B-B14F-4D97-AF65-F5344CB8AC3E}">
        <p14:creationId xmlns:p14="http://schemas.microsoft.com/office/powerpoint/2010/main" val="145603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ernal Use Only">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lvl1pPr>
              <a:defRPr/>
            </a:lvl1pPr>
          </a:lstStyle>
          <a:p>
            <a:pPr>
              <a:defRPr/>
            </a:pPr>
            <a:fld id="{387D8CD4-BB20-4DB8-B3A4-4B3F25203C51}" type="slidenum">
              <a:rPr lang="en-US" altLang="ja-JP">
                <a:solidFill>
                  <a:srgbClr val="FFFFFF"/>
                </a:solidFill>
              </a:rPr>
              <a:pPr>
                <a:defRPr/>
              </a:pPr>
              <a:t>‹#›</a:t>
            </a:fld>
            <a:endParaRPr lang="en-US" altLang="ja-JP" dirty="0">
              <a:solidFill>
                <a:srgbClr val="FFFFFF"/>
              </a:solidFill>
            </a:endParaRPr>
          </a:p>
        </p:txBody>
      </p:sp>
    </p:spTree>
    <p:extLst>
      <p:ext uri="{BB962C8B-B14F-4D97-AF65-F5344CB8AC3E}">
        <p14:creationId xmlns:p14="http://schemas.microsoft.com/office/powerpoint/2010/main" val="3509153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日付プレースホルダー 2"/>
          <p:cNvSpPr>
            <a:spLocks noGrp="1"/>
          </p:cNvSpPr>
          <p:nvPr>
            <p:ph type="dt" sz="half" idx="10"/>
          </p:nvPr>
        </p:nvSpPr>
        <p:spPr/>
        <p:txBody>
          <a:bodyPr/>
          <a:lstStyle>
            <a:lvl1pPr>
              <a:defRPr/>
            </a:lvl1pPr>
          </a:lstStyle>
          <a:p>
            <a:pPr>
              <a:defRPr/>
            </a:pPr>
            <a:fld id="{D4B3BE0D-1EB3-42FF-BBCD-D16F0A2DE948}" type="datetime1">
              <a:rPr lang="ja-JP" altLang="en-US"/>
              <a:pPr>
                <a:defRPr/>
              </a:pPr>
              <a:t>2019/10/4</a:t>
            </a:fld>
            <a:endParaRPr lang="en-US" altLang="ja-JP" dirty="0"/>
          </a:p>
        </p:txBody>
      </p:sp>
      <p:sp>
        <p:nvSpPr>
          <p:cNvPr id="4" name="フッター プレースホルダー 3"/>
          <p:cNvSpPr>
            <a:spLocks noGrp="1"/>
          </p:cNvSpPr>
          <p:nvPr>
            <p:ph type="ftr" sz="quarter" idx="11"/>
          </p:nvPr>
        </p:nvSpPr>
        <p:spPr/>
        <p:txBody>
          <a:bodyPr/>
          <a:lstStyle>
            <a:lvl1pPr>
              <a:defRPr/>
            </a:lvl1pPr>
          </a:lstStyle>
          <a:p>
            <a:pPr>
              <a:defRPr/>
            </a:pPr>
            <a:endParaRPr lang="en-US" altLang="ja-JP" dirty="0"/>
          </a:p>
        </p:txBody>
      </p:sp>
      <p:sp>
        <p:nvSpPr>
          <p:cNvPr id="5" name="スライド番号プレースホルダー 4"/>
          <p:cNvSpPr>
            <a:spLocks noGrp="1"/>
          </p:cNvSpPr>
          <p:nvPr>
            <p:ph type="sldNum" sz="quarter" idx="12"/>
          </p:nvPr>
        </p:nvSpPr>
        <p:spPr>
          <a:xfrm>
            <a:off x="130176" y="30957"/>
            <a:ext cx="479425" cy="380480"/>
          </a:xfrm>
        </p:spPr>
        <p:txBody>
          <a:bodyPr/>
          <a:lstStyle>
            <a:lvl1pPr>
              <a:lnSpc>
                <a:spcPct val="100000"/>
              </a:lnSpc>
              <a:defRPr/>
            </a:lvl1pPr>
          </a:lstStyle>
          <a:p>
            <a:pPr>
              <a:defRPr/>
            </a:pPr>
            <a:fld id="{9FDDF73D-91B0-40ED-9FFD-CE6394BBE504}" type="slidenum">
              <a:rPr/>
              <a:pPr>
                <a:defRPr/>
              </a:pPr>
              <a:t>‹#›</a:t>
            </a:fld>
            <a:endParaRPr dirty="0"/>
          </a:p>
        </p:txBody>
      </p:sp>
    </p:spTree>
    <p:extLst>
      <p:ext uri="{BB962C8B-B14F-4D97-AF65-F5344CB8AC3E}">
        <p14:creationId xmlns:p14="http://schemas.microsoft.com/office/powerpoint/2010/main" val="870113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ernal Use Only">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lvl1pPr>
              <a:defRPr/>
            </a:lvl1pPr>
          </a:lstStyle>
          <a:p>
            <a:pPr>
              <a:defRPr/>
            </a:pPr>
            <a:fld id="{387D8CD4-BB20-4DB8-B3A4-4B3F25203C51}" type="slidenum">
              <a:rPr lang="en-US" altLang="ja-JP">
                <a:solidFill>
                  <a:srgbClr val="FFFFFF"/>
                </a:solidFill>
              </a:rPr>
              <a:pPr>
                <a:defRPr/>
              </a:pPr>
              <a:t>‹#›</a:t>
            </a:fld>
            <a:endParaRPr lang="en-US" altLang="ja-JP" dirty="0">
              <a:solidFill>
                <a:srgbClr val="FFFFFF"/>
              </a:solidFill>
            </a:endParaRPr>
          </a:p>
        </p:txBody>
      </p:sp>
    </p:spTree>
    <p:extLst>
      <p:ext uri="{BB962C8B-B14F-4D97-AF65-F5344CB8AC3E}">
        <p14:creationId xmlns:p14="http://schemas.microsoft.com/office/powerpoint/2010/main" val="3509153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1"/>
          <p:cNvSpPr>
            <a:spLocks noGrp="1"/>
          </p:cNvSpPr>
          <p:nvPr>
            <p:ph type="title"/>
          </p:nvPr>
        </p:nvSpPr>
        <p:spPr>
          <a:xfrm>
            <a:off x="0" y="-21431"/>
            <a:ext cx="9144000" cy="486966"/>
          </a:xfrm>
        </p:spPr>
        <p:txBody>
          <a:bodyPr/>
          <a:lstStyle/>
          <a:p>
            <a:r>
              <a:rPr lang="ja-JP" altLang="en-US" dirty="0" smtClean="0"/>
              <a:t>マスター タイトルの書式設定</a:t>
            </a:r>
            <a:endParaRPr lang="ja-JP" altLang="en-US" dirty="0"/>
          </a:p>
        </p:txBody>
      </p:sp>
      <p:sp>
        <p:nvSpPr>
          <p:cNvPr id="3" name="日付プレースホルダー 2"/>
          <p:cNvSpPr>
            <a:spLocks noGrp="1"/>
          </p:cNvSpPr>
          <p:nvPr>
            <p:ph type="dt" sz="half" idx="10"/>
          </p:nvPr>
        </p:nvSpPr>
        <p:spPr/>
        <p:txBody>
          <a:bodyPr/>
          <a:lstStyle>
            <a:lvl1pPr>
              <a:defRPr/>
            </a:lvl1pPr>
          </a:lstStyle>
          <a:p>
            <a:pPr>
              <a:defRPr/>
            </a:pPr>
            <a:fld id="{E4B77648-CA04-443F-9A87-F004DD2F6CE3}" type="datetime1">
              <a:rPr lang="ja-JP" altLang="en-US"/>
              <a:pPr>
                <a:defRPr/>
              </a:pPr>
              <a:t>2019/10/4</a:t>
            </a:fld>
            <a:endParaRPr lang="ja-JP" altLang="en-US" dirty="0"/>
          </a:p>
        </p:txBody>
      </p:sp>
      <p:sp>
        <p:nvSpPr>
          <p:cNvPr id="4" name="フッター プレースホルダー 3"/>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ー 4"/>
          <p:cNvSpPr>
            <a:spLocks noGrp="1"/>
          </p:cNvSpPr>
          <p:nvPr>
            <p:ph type="sldNum" sz="quarter" idx="12"/>
          </p:nvPr>
        </p:nvSpPr>
        <p:spPr>
          <a:xfrm>
            <a:off x="130176" y="58341"/>
            <a:ext cx="479425" cy="380480"/>
          </a:xfrm>
        </p:spPr>
        <p:txBody>
          <a:bodyPr/>
          <a:lstStyle>
            <a:lvl1pPr>
              <a:lnSpc>
                <a:spcPct val="100000"/>
              </a:lnSpc>
              <a:defRPr/>
            </a:lvl1pPr>
          </a:lstStyle>
          <a:p>
            <a:pPr>
              <a:defRPr/>
            </a:pPr>
            <a:fld id="{6EFA248E-F280-4C6E-AA5A-A7441C4DD632}" type="slidenum">
              <a:rPr/>
              <a:pPr>
                <a:defRPr/>
              </a:pPr>
              <a:t>‹#›</a:t>
            </a:fld>
            <a:endParaRPr dirty="0"/>
          </a:p>
        </p:txBody>
      </p:sp>
    </p:spTree>
    <p:extLst>
      <p:ext uri="{BB962C8B-B14F-4D97-AF65-F5344CB8AC3E}">
        <p14:creationId xmlns:p14="http://schemas.microsoft.com/office/powerpoint/2010/main" val="4221797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ernal Use Only">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lvl1pPr>
              <a:defRPr/>
            </a:lvl1pPr>
          </a:lstStyle>
          <a:p>
            <a:pPr>
              <a:defRPr/>
            </a:pPr>
            <a:fld id="{387D8CD4-BB20-4DB8-B3A4-4B3F25203C51}" type="slidenum">
              <a:rPr lang="en-US" altLang="ja-JP">
                <a:solidFill>
                  <a:srgbClr val="FFFFFF"/>
                </a:solidFill>
              </a:rPr>
              <a:pPr>
                <a:defRPr/>
              </a:pPr>
              <a:t>‹#›</a:t>
            </a:fld>
            <a:endParaRPr lang="en-US" altLang="ja-JP" dirty="0">
              <a:solidFill>
                <a:srgbClr val="FFFFFF"/>
              </a:solidFill>
            </a:endParaRPr>
          </a:p>
        </p:txBody>
      </p:sp>
    </p:spTree>
    <p:extLst>
      <p:ext uri="{BB962C8B-B14F-4D97-AF65-F5344CB8AC3E}">
        <p14:creationId xmlns:p14="http://schemas.microsoft.com/office/powerpoint/2010/main" val="350915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Slide - Blue background">
    <p:spTree>
      <p:nvGrpSpPr>
        <p:cNvPr id="1" name=""/>
        <p:cNvGrpSpPr/>
        <p:nvPr/>
      </p:nvGrpSpPr>
      <p:grpSpPr>
        <a:xfrm>
          <a:off x="0" y="0"/>
          <a:ext cx="0" cy="0"/>
          <a:chOff x="0" y="0"/>
          <a:chExt cx="0" cy="0"/>
        </a:xfrm>
      </p:grpSpPr>
      <p:sp>
        <p:nvSpPr>
          <p:cNvPr id="11" name="Rectangle 10"/>
          <p:cNvSpPr/>
          <p:nvPr userDrawn="1"/>
        </p:nvSpPr>
        <p:spPr>
          <a:xfrm>
            <a:off x="-2053"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big-white-B.png"/>
          <p:cNvPicPr>
            <a:picLocks noChangeAspect="1"/>
          </p:cNvPicPr>
          <p:nvPr userDrawn="1"/>
        </p:nvPicPr>
        <p:blipFill rotWithShape="1">
          <a:blip r:embed="rId2">
            <a:alphaModFix amt="17000"/>
            <a:extLst>
              <a:ext uri="{28A0092B-C50C-407E-A947-70E740481C1C}">
                <a14:useLocalDpi xmlns:a14="http://schemas.microsoft.com/office/drawing/2010/main" val="0"/>
              </a:ext>
            </a:extLst>
          </a:blip>
          <a:srcRect r="25209" b="10375"/>
          <a:stretch/>
        </p:blipFill>
        <p:spPr>
          <a:xfrm>
            <a:off x="6374581" y="613758"/>
            <a:ext cx="2769419" cy="4529742"/>
          </a:xfrm>
          <a:prstGeom prst="rect">
            <a:avLst/>
          </a:prstGeom>
        </p:spPr>
      </p:pic>
      <p:pic>
        <p:nvPicPr>
          <p:cNvPr id="16" name="Picture 15" descr="logo_white_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921" y="287457"/>
            <a:ext cx="2270511" cy="652602"/>
          </a:xfrm>
          <a:prstGeom prst="rect">
            <a:avLst/>
          </a:prstGeom>
        </p:spPr>
      </p:pic>
      <p:sp>
        <p:nvSpPr>
          <p:cNvPr id="2" name="Title 1"/>
          <p:cNvSpPr>
            <a:spLocks noGrp="1"/>
          </p:cNvSpPr>
          <p:nvPr>
            <p:ph type="ctrTitle" hasCustomPrompt="1"/>
          </p:nvPr>
        </p:nvSpPr>
        <p:spPr>
          <a:xfrm>
            <a:off x="372530" y="2293574"/>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358906" y="3238986"/>
            <a:ext cx="5186761" cy="85041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7666066" y="4801131"/>
            <a:ext cx="1349666" cy="273844"/>
          </a:xfrm>
        </p:spPr>
        <p:txBody>
          <a:bodyPr/>
          <a:lstStyle>
            <a:lvl1pPr algn="r">
              <a:defRPr>
                <a:solidFill>
                  <a:schemeClr val="bg1"/>
                </a:solidFill>
              </a:defRPr>
            </a:lvl1pPr>
          </a:lstStyle>
          <a:p>
            <a:fld id="{49AD2092-AAE0-4547-A3CE-8D4B8E385901}" type="datetime1">
              <a:rPr lang="en-GB" smtClean="0"/>
              <a:pPr/>
              <a:t>04/10/2019</a:t>
            </a:fld>
            <a:endParaRPr lang="en-US" dirty="0"/>
          </a:p>
        </p:txBody>
      </p:sp>
      <p:sp>
        <p:nvSpPr>
          <p:cNvPr id="5" name="Footer Placeholder 4"/>
          <p:cNvSpPr>
            <a:spLocks noGrp="1"/>
          </p:cNvSpPr>
          <p:nvPr>
            <p:ph type="ftr" sz="quarter" idx="11"/>
          </p:nvPr>
        </p:nvSpPr>
        <p:spPr>
          <a:xfrm>
            <a:off x="5262997" y="4799233"/>
            <a:ext cx="2190281" cy="273844"/>
          </a:xfrm>
        </p:spPr>
        <p:txBody>
          <a:bodyPr/>
          <a:lstStyle>
            <a:lvl1pPr algn="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269118" y="178689"/>
            <a:ext cx="746614" cy="273844"/>
          </a:xfrm>
          <a:prstGeom prst="rect">
            <a:avLst/>
          </a:prstGeom>
        </p:spPr>
        <p:txBody>
          <a:bodyPr/>
          <a:lstStyle>
            <a:lvl1pPr>
              <a:defRPr sz="1600" b="0"/>
            </a:lvl1pPr>
          </a:lstStyle>
          <a:p>
            <a:fld id="{8E8A4C40-1FD3-B245-AE86-E18962D1310A}" type="slidenum">
              <a:rPr lang="en-US" smtClean="0"/>
              <a:pPr/>
              <a:t>‹#›</a:t>
            </a:fld>
            <a:endParaRPr lang="en-US" dirty="0"/>
          </a:p>
        </p:txBody>
      </p:sp>
    </p:spTree>
    <p:extLst>
      <p:ext uri="{BB962C8B-B14F-4D97-AF65-F5344CB8AC3E}">
        <p14:creationId xmlns:p14="http://schemas.microsoft.com/office/powerpoint/2010/main" val="1851981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a:defRPr/>
            </a:pPr>
            <a:fld id="{8A033827-611E-4382-9B22-00BF6F075EFD}" type="datetime1">
              <a:rPr lang="ja-JP" altLang="en-US"/>
              <a:pPr>
                <a:defRPr/>
              </a:pPr>
              <a:t>2019/10/4</a:t>
            </a:fld>
            <a:endParaRPr lang="ja-JP" altLang="en-US" dirty="0"/>
          </a:p>
        </p:txBody>
      </p:sp>
      <p:sp>
        <p:nvSpPr>
          <p:cNvPr id="4" name="フッター プレースホルダー 3"/>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ー 4"/>
          <p:cNvSpPr>
            <a:spLocks noGrp="1"/>
          </p:cNvSpPr>
          <p:nvPr>
            <p:ph type="sldNum" sz="quarter" idx="12"/>
          </p:nvPr>
        </p:nvSpPr>
        <p:spPr>
          <a:xfrm>
            <a:off x="130176" y="58341"/>
            <a:ext cx="479425" cy="380480"/>
          </a:xfrm>
        </p:spPr>
        <p:txBody>
          <a:bodyPr/>
          <a:lstStyle>
            <a:lvl1pPr>
              <a:lnSpc>
                <a:spcPct val="100000"/>
              </a:lnSpc>
              <a:defRPr/>
            </a:lvl1pPr>
          </a:lstStyle>
          <a:p>
            <a:pPr>
              <a:defRPr/>
            </a:pPr>
            <a:fld id="{A6E0E7E4-FBC2-48A7-8C75-787729950075}" type="slidenum">
              <a:rPr/>
              <a:pPr>
                <a:defRPr/>
              </a:pPr>
              <a:t>‹#›</a:t>
            </a:fld>
            <a:endParaRPr dirty="0"/>
          </a:p>
        </p:txBody>
      </p:sp>
    </p:spTree>
    <p:extLst>
      <p:ext uri="{BB962C8B-B14F-4D97-AF65-F5344CB8AC3E}">
        <p14:creationId xmlns:p14="http://schemas.microsoft.com/office/powerpoint/2010/main" val="106084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ernal Use Only">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lvl1pPr>
              <a:defRPr/>
            </a:lvl1pPr>
          </a:lstStyle>
          <a:p>
            <a:pPr>
              <a:defRPr/>
            </a:pPr>
            <a:fld id="{387D8CD4-BB20-4DB8-B3A4-4B3F25203C51}" type="slidenum">
              <a:rPr lang="en-US" altLang="ja-JP">
                <a:solidFill>
                  <a:srgbClr val="FFFFFF"/>
                </a:solidFill>
              </a:rPr>
              <a:pPr>
                <a:defRPr/>
              </a:pPr>
              <a:t>‹#›</a:t>
            </a:fld>
            <a:endParaRPr lang="en-US" altLang="ja-JP" dirty="0">
              <a:solidFill>
                <a:srgbClr val="FFFFFF"/>
              </a:solidFill>
            </a:endParaRPr>
          </a:p>
        </p:txBody>
      </p:sp>
    </p:spTree>
    <p:extLst>
      <p:ext uri="{BB962C8B-B14F-4D97-AF65-F5344CB8AC3E}">
        <p14:creationId xmlns:p14="http://schemas.microsoft.com/office/powerpoint/2010/main" val="350915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 Blue background">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grpSp>
        <p:nvGrpSpPr>
          <p:cNvPr id="12" name="Group 11"/>
          <p:cNvGrpSpPr/>
          <p:nvPr userDrawn="1"/>
        </p:nvGrpSpPr>
        <p:grpSpPr>
          <a:xfrm>
            <a:off x="232526" y="-6267"/>
            <a:ext cx="3444052" cy="2443137"/>
            <a:chOff x="4563535" y="-458058"/>
            <a:chExt cx="4448892" cy="3155950"/>
          </a:xfrm>
        </p:grpSpPr>
        <p:pic>
          <p:nvPicPr>
            <p:cNvPr id="13" name="Picture 12" descr="big-white-B.png"/>
            <p:cNvPicPr>
              <a:picLocks noChangeAspect="1"/>
            </p:cNvPicPr>
            <p:nvPr/>
          </p:nvPicPr>
          <p:blipFill rotWithShape="1">
            <a:blip r:embed="rId2" cstate="print">
              <a:alphaModFix amt="17000"/>
              <a:extLst>
                <a:ext uri="{28A0092B-C50C-407E-A947-70E740481C1C}">
                  <a14:useLocalDpi xmlns:a14="http://schemas.microsoft.com/office/drawing/2010/main" val="0"/>
                </a:ext>
              </a:extLst>
            </a:blip>
            <a:srcRect t="27014"/>
            <a:stretch/>
          </p:blipFill>
          <p:spPr>
            <a:xfrm>
              <a:off x="4563535" y="-458058"/>
              <a:ext cx="3167964" cy="3155950"/>
            </a:xfrm>
            <a:prstGeom prst="rect">
              <a:avLst/>
            </a:prstGeom>
          </p:spPr>
        </p:pic>
        <p:pic>
          <p:nvPicPr>
            <p:cNvPr id="14" name="Picture 13" descr="logo_white_stack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469" y="923154"/>
              <a:ext cx="2932958" cy="843006"/>
            </a:xfrm>
            <a:prstGeom prst="rect">
              <a:avLst/>
            </a:prstGeom>
          </p:spPr>
        </p:pic>
      </p:grpSp>
      <p:sp>
        <p:nvSpPr>
          <p:cNvPr id="2" name="Title 1"/>
          <p:cNvSpPr>
            <a:spLocks noGrp="1"/>
          </p:cNvSpPr>
          <p:nvPr>
            <p:ph type="ctrTitle" hasCustomPrompt="1"/>
          </p:nvPr>
        </p:nvSpPr>
        <p:spPr>
          <a:xfrm>
            <a:off x="1298504" y="2728895"/>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01814" y="3654909"/>
            <a:ext cx="6967304" cy="4471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7" name="Date Placeholder 6"/>
          <p:cNvSpPr>
            <a:spLocks noGrp="1"/>
          </p:cNvSpPr>
          <p:nvPr>
            <p:ph type="dt" sz="half" idx="10"/>
          </p:nvPr>
        </p:nvSpPr>
        <p:spPr/>
        <p:txBody>
          <a:bodyPr/>
          <a:lstStyle/>
          <a:p>
            <a:fld id="{59846F86-4897-DF4E-8703-AE0CEBFAA79B}" type="datetime1">
              <a:rPr lang="en-GB" smtClean="0">
                <a:solidFill>
                  <a:prstClr val="white"/>
                </a:solidFill>
              </a:rPr>
              <a:pPr/>
              <a:t>04/10/2019</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0BED32BD-2AB6-2D40-A7A5-FA318B8F471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93073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hapter Slide - Blue background">
    <p:spTree>
      <p:nvGrpSpPr>
        <p:cNvPr id="1" name=""/>
        <p:cNvGrpSpPr/>
        <p:nvPr/>
      </p:nvGrpSpPr>
      <p:grpSpPr>
        <a:xfrm>
          <a:off x="0" y="0"/>
          <a:ext cx="0" cy="0"/>
          <a:chOff x="0" y="0"/>
          <a:chExt cx="0" cy="0"/>
        </a:xfrm>
      </p:grpSpPr>
      <p:sp>
        <p:nvSpPr>
          <p:cNvPr id="11" name="Rectangle 10"/>
          <p:cNvSpPr/>
          <p:nvPr userDrawn="1"/>
        </p:nvSpPr>
        <p:spPr>
          <a:xfrm>
            <a:off x="-2053"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pic>
        <p:nvPicPr>
          <p:cNvPr id="15" name="Picture 14" descr="big-white-B.png"/>
          <p:cNvPicPr>
            <a:picLocks noChangeAspect="1"/>
          </p:cNvPicPr>
          <p:nvPr userDrawn="1"/>
        </p:nvPicPr>
        <p:blipFill rotWithShape="1">
          <a:blip r:embed="rId2">
            <a:alphaModFix amt="17000"/>
            <a:extLst>
              <a:ext uri="{28A0092B-C50C-407E-A947-70E740481C1C}">
                <a14:useLocalDpi xmlns:a14="http://schemas.microsoft.com/office/drawing/2010/main" val="0"/>
              </a:ext>
            </a:extLst>
          </a:blip>
          <a:srcRect r="25209" b="10375"/>
          <a:stretch/>
        </p:blipFill>
        <p:spPr>
          <a:xfrm>
            <a:off x="6374581" y="613758"/>
            <a:ext cx="2769419" cy="4529742"/>
          </a:xfrm>
          <a:prstGeom prst="rect">
            <a:avLst/>
          </a:prstGeom>
        </p:spPr>
      </p:pic>
      <p:pic>
        <p:nvPicPr>
          <p:cNvPr id="16" name="Picture 15" descr="logo_white_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921" y="287457"/>
            <a:ext cx="2270511" cy="652602"/>
          </a:xfrm>
          <a:prstGeom prst="rect">
            <a:avLst/>
          </a:prstGeom>
        </p:spPr>
      </p:pic>
      <p:sp>
        <p:nvSpPr>
          <p:cNvPr id="2" name="Title 1"/>
          <p:cNvSpPr>
            <a:spLocks noGrp="1"/>
          </p:cNvSpPr>
          <p:nvPr>
            <p:ph type="ctrTitle" hasCustomPrompt="1"/>
          </p:nvPr>
        </p:nvSpPr>
        <p:spPr>
          <a:xfrm>
            <a:off x="372530" y="2293574"/>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358906" y="3238986"/>
            <a:ext cx="5186761" cy="85041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7666066" y="4801131"/>
            <a:ext cx="1349666" cy="273844"/>
          </a:xfrm>
        </p:spPr>
        <p:txBody>
          <a:bodyPr/>
          <a:lstStyle>
            <a:lvl1pPr algn="r">
              <a:defRPr>
                <a:solidFill>
                  <a:schemeClr val="bg1"/>
                </a:solidFill>
              </a:defRPr>
            </a:lvl1pPr>
          </a:lstStyle>
          <a:p>
            <a:fld id="{49AD2092-AAE0-4547-A3CE-8D4B8E385901}" type="datetime1">
              <a:rPr lang="en-GB" smtClean="0">
                <a:solidFill>
                  <a:prstClr val="white"/>
                </a:solidFill>
              </a:rPr>
              <a:pPr/>
              <a:t>04/10/2019</a:t>
            </a:fld>
            <a:endParaRPr lang="en-US" dirty="0">
              <a:solidFill>
                <a:prstClr val="white"/>
              </a:solidFill>
            </a:endParaRPr>
          </a:p>
        </p:txBody>
      </p:sp>
      <p:sp>
        <p:nvSpPr>
          <p:cNvPr id="5" name="Footer Placeholder 4"/>
          <p:cNvSpPr>
            <a:spLocks noGrp="1"/>
          </p:cNvSpPr>
          <p:nvPr>
            <p:ph type="ftr" sz="quarter" idx="11"/>
          </p:nvPr>
        </p:nvSpPr>
        <p:spPr>
          <a:xfrm>
            <a:off x="5262997" y="4799233"/>
            <a:ext cx="2190281" cy="273844"/>
          </a:xfrm>
        </p:spPr>
        <p:txBody>
          <a:bodyPr/>
          <a:lstStyle>
            <a:lvl1pPr algn="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8269118" y="178689"/>
            <a:ext cx="746614" cy="273844"/>
          </a:xfrm>
          <a:prstGeom prst="rect">
            <a:avLst/>
          </a:prstGeom>
        </p:spPr>
        <p:txBody>
          <a:bodyPr/>
          <a:lstStyle>
            <a:lvl1pPr>
              <a:defRPr sz="1600" b="0"/>
            </a:lvl1pPr>
          </a:lstStyle>
          <a:p>
            <a:fld id="{8E8A4C40-1FD3-B245-AE86-E18962D131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30399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 Image background">
    <p:spTree>
      <p:nvGrpSpPr>
        <p:cNvPr id="1" name=""/>
        <p:cNvGrpSpPr/>
        <p:nvPr/>
      </p:nvGrpSpPr>
      <p:grpSpPr>
        <a:xfrm>
          <a:off x="0" y="0"/>
          <a:ext cx="0" cy="0"/>
          <a:chOff x="0" y="0"/>
          <a:chExt cx="0" cy="0"/>
        </a:xfrm>
      </p:grpSpPr>
      <p:pic>
        <p:nvPicPr>
          <p:cNvPr id="15" name="Picture 14" descr="imagebackground.png"/>
          <p:cNvPicPr>
            <a:picLocks noChangeAspect="1"/>
          </p:cNvPicPr>
          <p:nvPr userDrawn="1"/>
        </p:nvPicPr>
        <p:blipFill rotWithShape="1">
          <a:blip r:embed="rId2">
            <a:extLst>
              <a:ext uri="{28A0092B-C50C-407E-A947-70E740481C1C}">
                <a14:useLocalDpi xmlns:a14="http://schemas.microsoft.com/office/drawing/2010/main" val="0"/>
              </a:ext>
            </a:extLst>
          </a:blip>
          <a:srcRect t="19840" b="5148"/>
          <a:stretch/>
        </p:blipFill>
        <p:spPr>
          <a:xfrm>
            <a:off x="0" y="-3176"/>
            <a:ext cx="9148233" cy="5146676"/>
          </a:xfrm>
          <a:prstGeom prst="rect">
            <a:avLst/>
          </a:prstGeom>
        </p:spPr>
      </p:pic>
      <p:sp>
        <p:nvSpPr>
          <p:cNvPr id="19" name="Rectangle 18"/>
          <p:cNvSpPr/>
          <p:nvPr userDrawn="1"/>
        </p:nvSpPr>
        <p:spPr>
          <a:xfrm>
            <a:off x="-4233" y="2643076"/>
            <a:ext cx="9148233" cy="1440661"/>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grpSp>
        <p:nvGrpSpPr>
          <p:cNvPr id="16" name="Group 15"/>
          <p:cNvGrpSpPr/>
          <p:nvPr userDrawn="1"/>
        </p:nvGrpSpPr>
        <p:grpSpPr>
          <a:xfrm>
            <a:off x="168659" y="-3176"/>
            <a:ext cx="3533022" cy="2502918"/>
            <a:chOff x="77288" y="-3176"/>
            <a:chExt cx="4486247" cy="3178216"/>
          </a:xfrm>
        </p:grpSpPr>
        <p:pic>
          <p:nvPicPr>
            <p:cNvPr id="17" name="Picture 16" descr="big-blue-B.png"/>
            <p:cNvPicPr>
              <a:picLocks noChangeAspect="1"/>
            </p:cNvPicPr>
            <p:nvPr/>
          </p:nvPicPr>
          <p:blipFill rotWithShape="1">
            <a:blip r:embed="rId3" cstate="print">
              <a:alphaModFix amt="32000"/>
              <a:extLst>
                <a:ext uri="{28A0092B-C50C-407E-A947-70E740481C1C}">
                  <a14:useLocalDpi xmlns:a14="http://schemas.microsoft.com/office/drawing/2010/main" val="0"/>
                </a:ext>
              </a:extLst>
            </a:blip>
            <a:srcRect t="27355"/>
            <a:stretch/>
          </p:blipFill>
          <p:spPr>
            <a:xfrm>
              <a:off x="77288" y="-3176"/>
              <a:ext cx="3205319" cy="317821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577" y="1381212"/>
              <a:ext cx="2932958" cy="843005"/>
            </a:xfrm>
            <a:prstGeom prst="rect">
              <a:avLst/>
            </a:prstGeom>
          </p:spPr>
        </p:pic>
      </p:grpSp>
      <p:sp>
        <p:nvSpPr>
          <p:cNvPr id="2" name="Title 1"/>
          <p:cNvSpPr>
            <a:spLocks noGrp="1"/>
          </p:cNvSpPr>
          <p:nvPr>
            <p:ph type="ctrTitle" hasCustomPrompt="1"/>
          </p:nvPr>
        </p:nvSpPr>
        <p:spPr>
          <a:xfrm>
            <a:off x="1298504" y="2728895"/>
            <a:ext cx="6970614" cy="870641"/>
          </a:xfrm>
        </p:spPr>
        <p:txBody>
          <a:bodyPr anchor="t">
            <a:normAutofit/>
          </a:bodyPr>
          <a:lstStyle>
            <a:lvl1pPr algn="l">
              <a:defRPr sz="2400">
                <a:solidFill>
                  <a:schemeClr val="tx2"/>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01814" y="3654909"/>
            <a:ext cx="6967304" cy="447100"/>
          </a:xfr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7666066" y="4782859"/>
            <a:ext cx="1349666" cy="273844"/>
          </a:xfrm>
        </p:spPr>
        <p:txBody>
          <a:bodyPr/>
          <a:lstStyle>
            <a:lvl1pPr algn="r">
              <a:defRPr>
                <a:solidFill>
                  <a:schemeClr val="tx2"/>
                </a:solidFill>
              </a:defRPr>
            </a:lvl1pPr>
          </a:lstStyle>
          <a:p>
            <a:fld id="{C5D4D6D9-FB38-1A4E-B0D2-608576C85B45}" type="datetime1">
              <a:rPr lang="en-GB" smtClean="0">
                <a:solidFill>
                  <a:srgbClr val="000000"/>
                </a:solidFill>
              </a:rPr>
              <a:pPr/>
              <a:t>04/10/2019</a:t>
            </a:fld>
            <a:endParaRPr lang="en-US" dirty="0">
              <a:solidFill>
                <a:srgbClr val="000000"/>
              </a:solidFill>
            </a:endParaRPr>
          </a:p>
        </p:txBody>
      </p:sp>
      <p:sp>
        <p:nvSpPr>
          <p:cNvPr id="5" name="Footer Placeholder 4"/>
          <p:cNvSpPr>
            <a:spLocks noGrp="1"/>
          </p:cNvSpPr>
          <p:nvPr>
            <p:ph type="ftr" sz="quarter" idx="11"/>
          </p:nvPr>
        </p:nvSpPr>
        <p:spPr>
          <a:xfrm>
            <a:off x="5774677" y="4780961"/>
            <a:ext cx="1678601" cy="273844"/>
          </a:xfrm>
        </p:spPr>
        <p:txBody>
          <a:bodyPr/>
          <a:lstStyle>
            <a:lvl1pPr algn="r">
              <a:defRPr>
                <a:solidFill>
                  <a:schemeClr val="tx2"/>
                </a:solidFill>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8269118" y="178689"/>
            <a:ext cx="746614" cy="273844"/>
          </a:xfrm>
          <a:prstGeom prst="rect">
            <a:avLst/>
          </a:prstGeom>
        </p:spPr>
        <p:txBody>
          <a:bodyPr/>
          <a:lstStyle>
            <a:lvl1pPr>
              <a:defRPr sz="1600" b="0">
                <a:solidFill>
                  <a:schemeClr val="tx2"/>
                </a:solidFill>
              </a:defRPr>
            </a:lvl1pPr>
          </a:lstStyle>
          <a:p>
            <a:fld id="{8E8A4C40-1FD3-B245-AE86-E18962D1310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0305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7192F14-DF7D-714C-BB38-2B6E42734604}"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28581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Blue BG. 1 row of bullet points">
    <p:spTree>
      <p:nvGrpSpPr>
        <p:cNvPr id="1" name=""/>
        <p:cNvGrpSpPr/>
        <p:nvPr/>
      </p:nvGrpSpPr>
      <p:grpSpPr>
        <a:xfrm>
          <a:off x="0" y="0"/>
          <a:ext cx="0" cy="0"/>
          <a:chOff x="0" y="0"/>
          <a:chExt cx="0" cy="0"/>
        </a:xfrm>
      </p:grpSpPr>
      <p:sp>
        <p:nvSpPr>
          <p:cNvPr id="10" name="Rectangle 9"/>
          <p:cNvSpPr/>
          <p:nvPr userDrawn="1"/>
        </p:nvSpPr>
        <p:spPr>
          <a:xfrm>
            <a:off x="0" y="722568"/>
            <a:ext cx="9144000" cy="4018765"/>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sp>
        <p:nvSpPr>
          <p:cNvPr id="8" name="Rectangle 7"/>
          <p:cNvSpPr/>
          <p:nvPr userDrawn="1"/>
        </p:nvSpPr>
        <p:spPr>
          <a:xfrm>
            <a:off x="0" y="2371"/>
            <a:ext cx="9144000" cy="720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pic>
        <p:nvPicPr>
          <p:cNvPr id="9" name="Picture 8"/>
          <p:cNvPicPr>
            <a:picLocks noChangeAspect="1"/>
          </p:cNvPicPr>
          <p:nvPr userDrawn="1"/>
        </p:nvPicPr>
        <p:blipFill rotWithShape="1">
          <a:blip r:embed="rId2" cstate="print">
            <a:alphaModFix amt="28000"/>
            <a:extLst>
              <a:ext uri="{28A0092B-C50C-407E-A947-70E740481C1C}">
                <a14:useLocalDpi xmlns:a14="http://schemas.microsoft.com/office/drawing/2010/main" val="0"/>
              </a:ext>
            </a:extLst>
          </a:blip>
          <a:srcRect t="14567" b="41239"/>
          <a:stretch/>
        </p:blipFill>
        <p:spPr>
          <a:xfrm>
            <a:off x="281520" y="0"/>
            <a:ext cx="1203196" cy="725782"/>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065605FA-C29A-2D44-B0FE-E52B91812C8D}"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solidFill>
                <a:srgbClr val="0A54A0"/>
              </a:solidFill>
            </a:endParaRPr>
          </a:p>
        </p:txBody>
      </p:sp>
    </p:spTree>
    <p:extLst>
      <p:ext uri="{BB962C8B-B14F-4D97-AF65-F5344CB8AC3E}">
        <p14:creationId xmlns:p14="http://schemas.microsoft.com/office/powerpoint/2010/main" val="103985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Blue BG. 2 rows of bullet points">
    <p:spTree>
      <p:nvGrpSpPr>
        <p:cNvPr id="1" name=""/>
        <p:cNvGrpSpPr/>
        <p:nvPr/>
      </p:nvGrpSpPr>
      <p:grpSpPr>
        <a:xfrm>
          <a:off x="0" y="0"/>
          <a:ext cx="0" cy="0"/>
          <a:chOff x="0" y="0"/>
          <a:chExt cx="0" cy="0"/>
        </a:xfrm>
      </p:grpSpPr>
      <p:sp>
        <p:nvSpPr>
          <p:cNvPr id="10" name="Rectangle 9"/>
          <p:cNvSpPr/>
          <p:nvPr userDrawn="1"/>
        </p:nvSpPr>
        <p:spPr>
          <a:xfrm>
            <a:off x="0" y="722568"/>
            <a:ext cx="9144000" cy="4018765"/>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sp>
        <p:nvSpPr>
          <p:cNvPr id="8" name="Rectangle 7"/>
          <p:cNvSpPr/>
          <p:nvPr userDrawn="1"/>
        </p:nvSpPr>
        <p:spPr>
          <a:xfrm>
            <a:off x="0" y="2371"/>
            <a:ext cx="9144000" cy="720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pic>
        <p:nvPicPr>
          <p:cNvPr id="9" name="Picture 8"/>
          <p:cNvPicPr>
            <a:picLocks noChangeAspect="1"/>
          </p:cNvPicPr>
          <p:nvPr userDrawn="1"/>
        </p:nvPicPr>
        <p:blipFill rotWithShape="1">
          <a:blip r:embed="rId2" cstate="print">
            <a:alphaModFix amt="28000"/>
            <a:extLst>
              <a:ext uri="{28A0092B-C50C-407E-A947-70E740481C1C}">
                <a14:useLocalDpi xmlns:a14="http://schemas.microsoft.com/office/drawing/2010/main" val="0"/>
              </a:ext>
            </a:extLst>
          </a:blip>
          <a:srcRect t="14567" b="41239"/>
          <a:stretch/>
        </p:blipFill>
        <p:spPr>
          <a:xfrm>
            <a:off x="281520" y="0"/>
            <a:ext cx="1203196" cy="725782"/>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1492249"/>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3E53F409-AE0B-B644-9230-917DDB0CC811}"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solidFill>
                <a:srgbClr val="0A54A0"/>
              </a:solidFill>
            </a:endParaRPr>
          </a:p>
        </p:txBody>
      </p:sp>
      <p:sp>
        <p:nvSpPr>
          <p:cNvPr id="11" name="Content Placeholder 2"/>
          <p:cNvSpPr>
            <a:spLocks noGrp="1"/>
          </p:cNvSpPr>
          <p:nvPr>
            <p:ph idx="13"/>
          </p:nvPr>
        </p:nvSpPr>
        <p:spPr>
          <a:xfrm>
            <a:off x="457200" y="2870201"/>
            <a:ext cx="8229600" cy="1492249"/>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105963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2 rows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FC71ACE-69C9-CB49-A8E4-9CF08917E836}"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solidFill>
                  <a:prstClr val="white"/>
                </a:solidFill>
              </a:rPr>
              <a:pPr/>
              <a:t>‹#›</a:t>
            </a:fld>
            <a:endParaRPr lang="en-US">
              <a:solidFill>
                <a:prstClr val="white"/>
              </a:solidFill>
            </a:endParaRPr>
          </a:p>
        </p:txBody>
      </p:sp>
      <p:sp>
        <p:nvSpPr>
          <p:cNvPr id="8" name="Content Placeholder 2"/>
          <p:cNvSpPr>
            <a:spLocks noGrp="1"/>
          </p:cNvSpPr>
          <p:nvPr>
            <p:ph idx="13"/>
          </p:nvPr>
        </p:nvSpPr>
        <p:spPr>
          <a:xfrm>
            <a:off x="457200" y="2870201"/>
            <a:ext cx="8229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2012636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images-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4927600" cy="3109382"/>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C6D81DC4-00DA-204A-B78C-A0E52851D1FC}"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solidFill>
                  <a:prstClr val="white"/>
                </a:solidFill>
              </a:rPr>
              <a:pPr/>
              <a:t>‹#›</a:t>
            </a:fld>
            <a:endParaRPr lang="en-US">
              <a:solidFill>
                <a:prstClr val="white"/>
              </a:solidFill>
            </a:endParaRPr>
          </a:p>
        </p:txBody>
      </p:sp>
      <p:sp>
        <p:nvSpPr>
          <p:cNvPr id="9" name="Picture Placeholder 2"/>
          <p:cNvSpPr>
            <a:spLocks noGrp="1"/>
          </p:cNvSpPr>
          <p:nvPr>
            <p:ph type="pic" idx="14"/>
          </p:nvPr>
        </p:nvSpPr>
        <p:spPr>
          <a:xfrm>
            <a:off x="5782733" y="1200150"/>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5"/>
          </p:nvPr>
        </p:nvSpPr>
        <p:spPr>
          <a:xfrm>
            <a:off x="5782733" y="2885018"/>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061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Image background">
    <p:spTree>
      <p:nvGrpSpPr>
        <p:cNvPr id="1" name=""/>
        <p:cNvGrpSpPr/>
        <p:nvPr/>
      </p:nvGrpSpPr>
      <p:grpSpPr>
        <a:xfrm>
          <a:off x="0" y="0"/>
          <a:ext cx="0" cy="0"/>
          <a:chOff x="0" y="0"/>
          <a:chExt cx="0" cy="0"/>
        </a:xfrm>
      </p:grpSpPr>
      <p:pic>
        <p:nvPicPr>
          <p:cNvPr id="15" name="Picture 14" descr="imagebackground.png"/>
          <p:cNvPicPr>
            <a:picLocks noChangeAspect="1"/>
          </p:cNvPicPr>
          <p:nvPr userDrawn="1"/>
        </p:nvPicPr>
        <p:blipFill rotWithShape="1">
          <a:blip r:embed="rId2">
            <a:extLst>
              <a:ext uri="{28A0092B-C50C-407E-A947-70E740481C1C}">
                <a14:useLocalDpi xmlns:a14="http://schemas.microsoft.com/office/drawing/2010/main" val="0"/>
              </a:ext>
            </a:extLst>
          </a:blip>
          <a:srcRect t="19840" b="5148"/>
          <a:stretch/>
        </p:blipFill>
        <p:spPr>
          <a:xfrm>
            <a:off x="0" y="-3176"/>
            <a:ext cx="9148233" cy="5146676"/>
          </a:xfrm>
          <a:prstGeom prst="rect">
            <a:avLst/>
          </a:prstGeom>
        </p:spPr>
      </p:pic>
      <p:sp>
        <p:nvSpPr>
          <p:cNvPr id="19" name="Rectangle 18"/>
          <p:cNvSpPr/>
          <p:nvPr userDrawn="1"/>
        </p:nvSpPr>
        <p:spPr>
          <a:xfrm>
            <a:off x="-4233" y="2643076"/>
            <a:ext cx="9148233" cy="1440661"/>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168659" y="-3176"/>
            <a:ext cx="3533022" cy="2502918"/>
            <a:chOff x="77288" y="-3176"/>
            <a:chExt cx="4486247" cy="3178216"/>
          </a:xfrm>
        </p:grpSpPr>
        <p:pic>
          <p:nvPicPr>
            <p:cNvPr id="17" name="Picture 16" descr="big-blue-B.png"/>
            <p:cNvPicPr>
              <a:picLocks noChangeAspect="1"/>
            </p:cNvPicPr>
            <p:nvPr/>
          </p:nvPicPr>
          <p:blipFill rotWithShape="1">
            <a:blip r:embed="rId3" cstate="print">
              <a:alphaModFix amt="32000"/>
              <a:extLst>
                <a:ext uri="{28A0092B-C50C-407E-A947-70E740481C1C}">
                  <a14:useLocalDpi xmlns:a14="http://schemas.microsoft.com/office/drawing/2010/main" val="0"/>
                </a:ext>
              </a:extLst>
            </a:blip>
            <a:srcRect t="27355"/>
            <a:stretch/>
          </p:blipFill>
          <p:spPr>
            <a:xfrm>
              <a:off x="77288" y="-3176"/>
              <a:ext cx="3205319" cy="317821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577" y="1381212"/>
              <a:ext cx="2932958" cy="843005"/>
            </a:xfrm>
            <a:prstGeom prst="rect">
              <a:avLst/>
            </a:prstGeom>
          </p:spPr>
        </p:pic>
      </p:grpSp>
      <p:sp>
        <p:nvSpPr>
          <p:cNvPr id="2" name="Title 1"/>
          <p:cNvSpPr>
            <a:spLocks noGrp="1"/>
          </p:cNvSpPr>
          <p:nvPr>
            <p:ph type="ctrTitle" hasCustomPrompt="1"/>
          </p:nvPr>
        </p:nvSpPr>
        <p:spPr>
          <a:xfrm>
            <a:off x="1298504" y="2728895"/>
            <a:ext cx="6970614" cy="870641"/>
          </a:xfrm>
        </p:spPr>
        <p:txBody>
          <a:bodyPr anchor="t">
            <a:normAutofit/>
          </a:bodyPr>
          <a:lstStyle>
            <a:lvl1pPr algn="l">
              <a:defRPr sz="2400">
                <a:solidFill>
                  <a:schemeClr val="tx2"/>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01814" y="3654909"/>
            <a:ext cx="6967304" cy="447100"/>
          </a:xfr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7666066" y="4782859"/>
            <a:ext cx="1349666" cy="273844"/>
          </a:xfrm>
        </p:spPr>
        <p:txBody>
          <a:bodyPr/>
          <a:lstStyle>
            <a:lvl1pPr algn="r">
              <a:defRPr>
                <a:solidFill>
                  <a:schemeClr val="tx2"/>
                </a:solidFill>
              </a:defRPr>
            </a:lvl1pPr>
          </a:lstStyle>
          <a:p>
            <a:fld id="{C5D4D6D9-FB38-1A4E-B0D2-608576C85B45}" type="datetime1">
              <a:rPr lang="en-GB" smtClean="0"/>
              <a:pPr/>
              <a:t>04/10/2019</a:t>
            </a:fld>
            <a:endParaRPr lang="en-US" dirty="0"/>
          </a:p>
        </p:txBody>
      </p:sp>
      <p:sp>
        <p:nvSpPr>
          <p:cNvPr id="5" name="Footer Placeholder 4"/>
          <p:cNvSpPr>
            <a:spLocks noGrp="1"/>
          </p:cNvSpPr>
          <p:nvPr>
            <p:ph type="ftr" sz="quarter" idx="11"/>
          </p:nvPr>
        </p:nvSpPr>
        <p:spPr>
          <a:xfrm>
            <a:off x="5774677" y="4780961"/>
            <a:ext cx="1678601" cy="273844"/>
          </a:xfrm>
        </p:spPr>
        <p:txBody>
          <a:bodyPr/>
          <a:lstStyle>
            <a:lvl1pPr algn="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269118" y="178689"/>
            <a:ext cx="746614" cy="273844"/>
          </a:xfrm>
          <a:prstGeom prst="rect">
            <a:avLst/>
          </a:prstGeom>
        </p:spPr>
        <p:txBody>
          <a:bodyPr/>
          <a:lstStyle>
            <a:lvl1pPr>
              <a:defRPr sz="1600" b="0">
                <a:solidFill>
                  <a:schemeClr val="tx2"/>
                </a:solidFill>
              </a:defRPr>
            </a:lvl1pPr>
          </a:lstStyle>
          <a:p>
            <a:fld id="{8E8A4C40-1FD3-B245-AE86-E18962D1310A}" type="slidenum">
              <a:rPr lang="en-US" smtClean="0"/>
              <a:pPr/>
              <a:t>‹#›</a:t>
            </a:fld>
            <a:endParaRPr lang="en-US" dirty="0"/>
          </a:p>
        </p:txBody>
      </p:sp>
    </p:spTree>
    <p:extLst>
      <p:ext uri="{BB962C8B-B14F-4D97-AF65-F5344CB8AC3E}">
        <p14:creationId xmlns:p14="http://schemas.microsoft.com/office/powerpoint/2010/main" val="277872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images- 2 rows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4927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1179C213-7A0D-AC48-8204-EDB4C04C4F0F}"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solidFill>
                  <a:prstClr val="white"/>
                </a:solidFill>
              </a:rPr>
              <a:pPr/>
              <a:t>‹#›</a:t>
            </a:fld>
            <a:endParaRPr lang="en-US">
              <a:solidFill>
                <a:prstClr val="white"/>
              </a:solidFill>
            </a:endParaRPr>
          </a:p>
        </p:txBody>
      </p:sp>
      <p:sp>
        <p:nvSpPr>
          <p:cNvPr id="8" name="Content Placeholder 2"/>
          <p:cNvSpPr>
            <a:spLocks noGrp="1"/>
          </p:cNvSpPr>
          <p:nvPr>
            <p:ph idx="13"/>
          </p:nvPr>
        </p:nvSpPr>
        <p:spPr>
          <a:xfrm>
            <a:off x="457200" y="2870201"/>
            <a:ext cx="4927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9" name="Picture Placeholder 2"/>
          <p:cNvSpPr>
            <a:spLocks noGrp="1"/>
          </p:cNvSpPr>
          <p:nvPr>
            <p:ph type="pic" idx="14"/>
          </p:nvPr>
        </p:nvSpPr>
        <p:spPr>
          <a:xfrm>
            <a:off x="5782733" y="1200150"/>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5"/>
          </p:nvPr>
        </p:nvSpPr>
        <p:spPr>
          <a:xfrm>
            <a:off x="5782733" y="2885018"/>
            <a:ext cx="3115733" cy="14922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79623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imag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3AEBE78-1634-D746-AB73-EC882D4068AA}"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solidFill>
                  <a:prstClr val="white"/>
                </a:solidFill>
              </a:rPr>
              <a:pPr/>
              <a:t>‹#›</a:t>
            </a:fld>
            <a:endParaRPr lang="en-US">
              <a:solidFill>
                <a:prstClr val="white"/>
              </a:solidFill>
            </a:endParaRPr>
          </a:p>
        </p:txBody>
      </p:sp>
      <p:sp>
        <p:nvSpPr>
          <p:cNvPr id="3" name="Content Placeholder 2"/>
          <p:cNvSpPr>
            <a:spLocks noGrp="1"/>
          </p:cNvSpPr>
          <p:nvPr>
            <p:ph idx="1"/>
          </p:nvPr>
        </p:nvSpPr>
        <p:spPr>
          <a:xfrm>
            <a:off x="635000" y="1454151"/>
            <a:ext cx="4224867" cy="2779182"/>
          </a:xfrm>
        </p:spPr>
        <p:txBody>
          <a:bodyPr/>
          <a:lstStyle>
            <a:lvl1pPr marL="0" indent="0">
              <a:buFontTx/>
              <a:buNone/>
              <a:defRPr sz="2200">
                <a:solidFill>
                  <a:schemeClr val="tx2"/>
                </a:solidFill>
              </a:defRPr>
            </a:lvl1pPr>
            <a:lvl2pPr marL="271463" indent="-271463">
              <a:buSzPct val="60000"/>
              <a:buFont typeface="Wingdings" charset="2"/>
              <a:buChar char="§"/>
              <a:defRPr sz="1700">
                <a:solidFill>
                  <a:schemeClr val="tx2"/>
                </a:solidFill>
              </a:defRPr>
            </a:lvl2pPr>
            <a:lvl3pPr marL="271463" indent="-271463">
              <a:buSzPct val="60000"/>
              <a:buFont typeface="Wingdings" charset="2"/>
              <a:buChar char="§"/>
              <a:defRPr sz="1700">
                <a:solidFill>
                  <a:schemeClr val="tx2"/>
                </a:solidFill>
              </a:defRPr>
            </a:lvl3pPr>
            <a:lvl4pPr marL="271463" indent="-271463">
              <a:buSzPct val="60000"/>
              <a:buFont typeface="Wingdings" charset="2"/>
              <a:buChar char="§"/>
              <a:defRPr sz="1700">
                <a:solidFill>
                  <a:schemeClr val="tx2"/>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1491406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Graph">
    <p:spTree>
      <p:nvGrpSpPr>
        <p:cNvPr id="1" name=""/>
        <p:cNvGrpSpPr/>
        <p:nvPr/>
      </p:nvGrpSpPr>
      <p:grpSpPr>
        <a:xfrm>
          <a:off x="0" y="0"/>
          <a:ext cx="0" cy="0"/>
          <a:chOff x="0" y="0"/>
          <a:chExt cx="0" cy="0"/>
        </a:xfrm>
      </p:grpSpPr>
      <p:sp>
        <p:nvSpPr>
          <p:cNvPr id="10" name="Rectangle 9"/>
          <p:cNvSpPr/>
          <p:nvPr userDrawn="1"/>
        </p:nvSpPr>
        <p:spPr>
          <a:xfrm>
            <a:off x="0" y="722568"/>
            <a:ext cx="9144000" cy="4018765"/>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sp>
        <p:nvSpPr>
          <p:cNvPr id="8" name="Rectangle 7"/>
          <p:cNvSpPr/>
          <p:nvPr userDrawn="1"/>
        </p:nvSpPr>
        <p:spPr>
          <a:xfrm>
            <a:off x="0" y="2371"/>
            <a:ext cx="9144000" cy="720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pic>
        <p:nvPicPr>
          <p:cNvPr id="9" name="Picture 8"/>
          <p:cNvPicPr>
            <a:picLocks noChangeAspect="1"/>
          </p:cNvPicPr>
          <p:nvPr userDrawn="1"/>
        </p:nvPicPr>
        <p:blipFill rotWithShape="1">
          <a:blip r:embed="rId2" cstate="print">
            <a:alphaModFix amt="28000"/>
            <a:extLst>
              <a:ext uri="{28A0092B-C50C-407E-A947-70E740481C1C}">
                <a14:useLocalDpi xmlns:a14="http://schemas.microsoft.com/office/drawing/2010/main" val="0"/>
              </a:ext>
            </a:extLst>
          </a:blip>
          <a:srcRect t="14567" b="41239"/>
          <a:stretch/>
        </p:blipFill>
        <p:spPr>
          <a:xfrm>
            <a:off x="281520" y="0"/>
            <a:ext cx="1203196" cy="725782"/>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4445000" cy="3329516"/>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797B758E-6CBF-D04E-93B7-4D4D54077AB4}" type="datetime1">
              <a:rPr lang="en-GB" smtClean="0">
                <a:solidFill>
                  <a:prstClr val="white"/>
                </a:solidFill>
              </a:rPr>
              <a:pPr/>
              <a:t>04/10/2019</a:t>
            </a:fld>
            <a:endParaRPr lang="en-US">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solidFill>
                <a:srgbClr val="0A54A0"/>
              </a:solidFill>
            </a:endParaRPr>
          </a:p>
        </p:txBody>
      </p:sp>
      <p:graphicFrame>
        <p:nvGraphicFramePr>
          <p:cNvPr id="12" name="Chart 11"/>
          <p:cNvGraphicFramePr/>
          <p:nvPr userDrawn="1">
            <p:extLst>
              <p:ext uri="{D42A27DB-BD31-4B8C-83A1-F6EECF244321}">
                <p14:modId xmlns:p14="http://schemas.microsoft.com/office/powerpoint/2010/main" val="477261290"/>
              </p:ext>
            </p:extLst>
          </p:nvPr>
        </p:nvGraphicFramePr>
        <p:xfrm>
          <a:off x="4948768" y="1200151"/>
          <a:ext cx="4061088" cy="31751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2417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6BE9AFBF-E598-4AD7-9EE9-7EE661AFA850}" type="datetime1">
              <a:rPr lang="ja-JP" altLang="en-US">
                <a:solidFill>
                  <a:srgbClr val="000000">
                    <a:tint val="75000"/>
                  </a:srgbClr>
                </a:solidFill>
              </a:rPr>
              <a:pPr>
                <a:defRPr/>
              </a:pPr>
              <a:t>2019/10/4</a:t>
            </a:fld>
            <a:endParaRPr lang="en-US" altLang="ja-JP" dirty="0">
              <a:solidFill>
                <a:srgbClr val="000000">
                  <a:tint val="75000"/>
                </a:srgbClr>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ja-JP" dirty="0">
              <a:solidFill>
                <a:srgbClr val="000000">
                  <a:tint val="75000"/>
                </a:srgbClr>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E23078A-2DFB-4C67-89A5-FA6574DC227F}" type="slidenum">
              <a:rPr lang="en-US" altLang="ja-JP">
                <a:solidFill>
                  <a:srgbClr val="FFFFFF"/>
                </a:solidFill>
              </a:rPr>
              <a:pPr>
                <a:defRPr/>
              </a:pPr>
              <a:t>‹#›</a:t>
            </a:fld>
            <a:endParaRPr lang="en-US" altLang="ja-JP" dirty="0">
              <a:solidFill>
                <a:srgbClr val="FFFFFF"/>
              </a:solidFill>
            </a:endParaRPr>
          </a:p>
        </p:txBody>
      </p:sp>
    </p:spTree>
    <p:extLst>
      <p:ext uri="{BB962C8B-B14F-4D97-AF65-F5344CB8AC3E}">
        <p14:creationId xmlns:p14="http://schemas.microsoft.com/office/powerpoint/2010/main" val="78002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7192F14-DF7D-714C-BB38-2B6E42734604}"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a:p>
        </p:txBody>
      </p:sp>
    </p:spTree>
    <p:extLst>
      <p:ext uri="{BB962C8B-B14F-4D97-AF65-F5344CB8AC3E}">
        <p14:creationId xmlns:p14="http://schemas.microsoft.com/office/powerpoint/2010/main" val="6329473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7192F14-DF7D-714C-BB38-2B6E42734604}"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a:p>
        </p:txBody>
      </p:sp>
      <p:sp>
        <p:nvSpPr>
          <p:cNvPr id="7" name="AutoShape 13"/>
          <p:cNvSpPr>
            <a:spLocks noChangeArrowheads="1"/>
          </p:cNvSpPr>
          <p:nvPr userDrawn="1"/>
        </p:nvSpPr>
        <p:spPr bwMode="auto">
          <a:xfrm>
            <a:off x="6135330" y="4893469"/>
            <a:ext cx="2940409" cy="188119"/>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pPr>
              <a:defRPr/>
            </a:pPr>
            <a:r>
              <a:rPr lang="en-US" altLang="ja-JP" sz="1600" b="1" dirty="0" smtClean="0">
                <a:solidFill>
                  <a:srgbClr val="FF0000"/>
                </a:solidFill>
                <a:effectLst/>
              </a:rPr>
              <a:t>Panasonic</a:t>
            </a:r>
            <a:r>
              <a:rPr lang="ja-JP" altLang="en-US" sz="1600" b="1" dirty="0" smtClean="0">
                <a:solidFill>
                  <a:srgbClr val="FF0000"/>
                </a:solidFill>
                <a:effectLst/>
              </a:rPr>
              <a:t> </a:t>
            </a:r>
            <a:r>
              <a:rPr lang="en-US" altLang="ja-JP" sz="1600" b="1" dirty="0" smtClean="0">
                <a:solidFill>
                  <a:srgbClr val="FF0000"/>
                </a:solidFill>
                <a:effectLst/>
              </a:rPr>
              <a:t>Internal </a:t>
            </a:r>
            <a:r>
              <a:rPr lang="en-US" altLang="ja-JP" sz="1600" b="1" dirty="0">
                <a:solidFill>
                  <a:srgbClr val="FF0000"/>
                </a:solidFill>
                <a:effectLst/>
              </a:rPr>
              <a:t>use only</a:t>
            </a:r>
          </a:p>
        </p:txBody>
      </p:sp>
    </p:spTree>
    <p:extLst>
      <p:ext uri="{BB962C8B-B14F-4D97-AF65-F5344CB8AC3E}">
        <p14:creationId xmlns:p14="http://schemas.microsoft.com/office/powerpoint/2010/main" val="28502146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7192F14-DF7D-714C-BB38-2B6E42734604}"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a:p>
        </p:txBody>
      </p:sp>
      <p:sp>
        <p:nvSpPr>
          <p:cNvPr id="7" name="AutoShape 13"/>
          <p:cNvSpPr>
            <a:spLocks noChangeArrowheads="1"/>
          </p:cNvSpPr>
          <p:nvPr userDrawn="1"/>
        </p:nvSpPr>
        <p:spPr bwMode="auto">
          <a:xfrm>
            <a:off x="6135330" y="4893469"/>
            <a:ext cx="2940409" cy="188119"/>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pPr>
              <a:defRPr/>
            </a:pPr>
            <a:r>
              <a:rPr lang="en-US" altLang="ja-JP" sz="1600" b="1" dirty="0" smtClean="0">
                <a:solidFill>
                  <a:srgbClr val="FF0000"/>
                </a:solidFill>
                <a:effectLst/>
              </a:rPr>
              <a:t>Panasonic</a:t>
            </a:r>
            <a:r>
              <a:rPr lang="ja-JP" altLang="en-US" sz="1600" b="1" dirty="0" smtClean="0">
                <a:solidFill>
                  <a:srgbClr val="FF0000"/>
                </a:solidFill>
                <a:effectLst/>
              </a:rPr>
              <a:t> </a:t>
            </a:r>
            <a:r>
              <a:rPr lang="en-US" altLang="ja-JP" sz="1600" b="1" dirty="0" smtClean="0">
                <a:solidFill>
                  <a:srgbClr val="FF0000"/>
                </a:solidFill>
                <a:effectLst/>
              </a:rPr>
              <a:t>Internal </a:t>
            </a:r>
            <a:r>
              <a:rPr lang="en-US" altLang="ja-JP" sz="1600" b="1" dirty="0">
                <a:solidFill>
                  <a:srgbClr val="FF0000"/>
                </a:solidFill>
                <a:effectLst/>
              </a:rPr>
              <a:t>use only</a:t>
            </a:r>
          </a:p>
        </p:txBody>
      </p:sp>
      <p:sp>
        <p:nvSpPr>
          <p:cNvPr id="8" name="AutoShape 13"/>
          <p:cNvSpPr>
            <a:spLocks noChangeArrowheads="1"/>
          </p:cNvSpPr>
          <p:nvPr userDrawn="1"/>
        </p:nvSpPr>
        <p:spPr bwMode="auto">
          <a:xfrm>
            <a:off x="4710363" y="4893469"/>
            <a:ext cx="1377535" cy="188119"/>
          </a:xfrm>
          <a:prstGeom prst="roundRect">
            <a:avLst>
              <a:gd name="adj" fmla="val 1666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pPr>
              <a:defRPr/>
            </a:pPr>
            <a:r>
              <a:rPr lang="en-US" altLang="ja-JP" sz="1600" b="1" dirty="0" smtClean="0">
                <a:solidFill>
                  <a:schemeClr val="accent5">
                    <a:lumMod val="60000"/>
                    <a:lumOff val="40000"/>
                  </a:schemeClr>
                </a:solidFill>
                <a:effectLst/>
              </a:rPr>
              <a:t>Preliminary</a:t>
            </a:r>
            <a:endParaRPr lang="en-US" altLang="ja-JP" sz="1600" b="1" dirty="0">
              <a:solidFill>
                <a:schemeClr val="accent5">
                  <a:lumMod val="60000"/>
                  <a:lumOff val="40000"/>
                </a:schemeClr>
              </a:solidFill>
              <a:effectLst/>
            </a:endParaRPr>
          </a:p>
        </p:txBody>
      </p:sp>
    </p:spTree>
    <p:extLst>
      <p:ext uri="{BB962C8B-B14F-4D97-AF65-F5344CB8AC3E}">
        <p14:creationId xmlns:p14="http://schemas.microsoft.com/office/powerpoint/2010/main" val="39184533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Blue BG. 1 row of bullet points">
    <p:spTree>
      <p:nvGrpSpPr>
        <p:cNvPr id="1" name=""/>
        <p:cNvGrpSpPr/>
        <p:nvPr/>
      </p:nvGrpSpPr>
      <p:grpSpPr>
        <a:xfrm>
          <a:off x="0" y="0"/>
          <a:ext cx="0" cy="0"/>
          <a:chOff x="0" y="0"/>
          <a:chExt cx="0" cy="0"/>
        </a:xfrm>
      </p:grpSpPr>
      <p:sp>
        <p:nvSpPr>
          <p:cNvPr id="10" name="Rectangle 9"/>
          <p:cNvSpPr/>
          <p:nvPr userDrawn="1"/>
        </p:nvSpPr>
        <p:spPr>
          <a:xfrm>
            <a:off x="0" y="722568"/>
            <a:ext cx="9144000" cy="4018765"/>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2371"/>
            <a:ext cx="9144000" cy="720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alphaModFix amt="28000"/>
            <a:extLst>
              <a:ext uri="{28A0092B-C50C-407E-A947-70E740481C1C}">
                <a14:useLocalDpi xmlns:a14="http://schemas.microsoft.com/office/drawing/2010/main" val="0"/>
              </a:ext>
            </a:extLst>
          </a:blip>
          <a:srcRect t="14567" b="41239"/>
          <a:stretch/>
        </p:blipFill>
        <p:spPr>
          <a:xfrm>
            <a:off x="281520" y="0"/>
            <a:ext cx="1203196" cy="725782"/>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065605FA-C29A-2D44-B0FE-E52B91812C8D}"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879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Blue BG. 2 rows of bullet points">
    <p:spTree>
      <p:nvGrpSpPr>
        <p:cNvPr id="1" name=""/>
        <p:cNvGrpSpPr/>
        <p:nvPr/>
      </p:nvGrpSpPr>
      <p:grpSpPr>
        <a:xfrm>
          <a:off x="0" y="0"/>
          <a:ext cx="0" cy="0"/>
          <a:chOff x="0" y="0"/>
          <a:chExt cx="0" cy="0"/>
        </a:xfrm>
      </p:grpSpPr>
      <p:sp>
        <p:nvSpPr>
          <p:cNvPr id="10" name="Rectangle 9"/>
          <p:cNvSpPr/>
          <p:nvPr userDrawn="1"/>
        </p:nvSpPr>
        <p:spPr>
          <a:xfrm>
            <a:off x="0" y="722568"/>
            <a:ext cx="9144000" cy="4018765"/>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2371"/>
            <a:ext cx="9144000" cy="720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alphaModFix amt="28000"/>
            <a:extLst>
              <a:ext uri="{28A0092B-C50C-407E-A947-70E740481C1C}">
                <a14:useLocalDpi xmlns:a14="http://schemas.microsoft.com/office/drawing/2010/main" val="0"/>
              </a:ext>
            </a:extLst>
          </a:blip>
          <a:srcRect t="14567" b="41239"/>
          <a:stretch/>
        </p:blipFill>
        <p:spPr>
          <a:xfrm>
            <a:off x="281520" y="0"/>
            <a:ext cx="1203196" cy="725782"/>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1492249"/>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3E53F409-AE0B-B644-9230-917DDB0CC811}"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p>
        </p:txBody>
      </p:sp>
      <p:sp>
        <p:nvSpPr>
          <p:cNvPr id="11" name="Content Placeholder 2"/>
          <p:cNvSpPr>
            <a:spLocks noGrp="1"/>
          </p:cNvSpPr>
          <p:nvPr>
            <p:ph idx="13"/>
          </p:nvPr>
        </p:nvSpPr>
        <p:spPr>
          <a:xfrm>
            <a:off x="457200" y="2870201"/>
            <a:ext cx="8229600" cy="1492249"/>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73510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2 rows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AFC71ACE-69C9-CB49-A8E4-9CF08917E836}" type="datetime1">
              <a:rPr lang="en-GB" smtClean="0"/>
              <a:pPr/>
              <a:t>04/10/2019</a:t>
            </a:fld>
            <a:endParaRPr lang="en-US"/>
          </a:p>
        </p:txBody>
      </p:sp>
      <p:sp>
        <p:nvSpPr>
          <p:cNvPr id="5" name="Footer Placeholder 4"/>
          <p:cNvSpPr>
            <a:spLocks noGrp="1"/>
          </p:cNvSpPr>
          <p:nvPr>
            <p:ph type="ftr" sz="quarter" idx="11"/>
          </p:nvPr>
        </p:nvSpPr>
        <p:spPr>
          <a:xfrm>
            <a:off x="5262998" y="4801131"/>
            <a:ext cx="2191338" cy="273844"/>
          </a:xfrm>
        </p:spPr>
        <p:txBody>
          <a:bodyPr/>
          <a:lstStyle/>
          <a:p>
            <a:endParaRPr lang="en-US"/>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a:p>
        </p:txBody>
      </p:sp>
      <p:sp>
        <p:nvSpPr>
          <p:cNvPr id="8" name="Content Placeholder 2"/>
          <p:cNvSpPr>
            <a:spLocks noGrp="1"/>
          </p:cNvSpPr>
          <p:nvPr>
            <p:ph idx="13"/>
          </p:nvPr>
        </p:nvSpPr>
        <p:spPr>
          <a:xfrm>
            <a:off x="457200" y="2870201"/>
            <a:ext cx="8229600" cy="1492249"/>
          </a:xfrm>
        </p:spPr>
        <p:txBody>
          <a:bodyPr/>
          <a:lstStyle>
            <a:lvl1pPr marL="0" indent="0">
              <a:buFontTx/>
              <a:buNone/>
              <a:defRPr sz="2200">
                <a:solidFill>
                  <a:srgbClr val="0A54A0"/>
                </a:solidFill>
              </a:defRPr>
            </a:lvl1pPr>
            <a:lvl2pPr marL="271463" indent="-271463">
              <a:buSzPct val="60000"/>
              <a:buFont typeface="Wingdings" charset="2"/>
              <a:buChar char="§"/>
              <a:defRPr sz="1700">
                <a:solidFill>
                  <a:srgbClr val="0A54A0"/>
                </a:solidFill>
              </a:defRPr>
            </a:lvl2pPr>
            <a:lvl3pPr marL="271463" indent="-271463">
              <a:buSzPct val="60000"/>
              <a:buFont typeface="Wingdings" charset="2"/>
              <a:buChar char="§"/>
              <a:defRPr sz="1700">
                <a:solidFill>
                  <a:srgbClr val="0A54A0"/>
                </a:solidFill>
              </a:defRPr>
            </a:lvl3pPr>
            <a:lvl4pPr marL="271463" indent="-271463">
              <a:buSzPct val="60000"/>
              <a:buFont typeface="Wingdings" charset="2"/>
              <a:buChar char="§"/>
              <a:defRPr sz="1700">
                <a:solidFill>
                  <a:srgbClr val="0A54A0"/>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val="207150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6.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731990"/>
            <a:ext cx="9144000" cy="420646"/>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ogo_white.ep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8712" y="4838172"/>
            <a:ext cx="2055929" cy="200203"/>
          </a:xfrm>
          <a:prstGeom prst="rect">
            <a:avLst/>
          </a:prstGeom>
        </p:spPr>
      </p:pic>
      <p:sp>
        <p:nvSpPr>
          <p:cNvPr id="7" name="Rectangle 6"/>
          <p:cNvSpPr/>
          <p:nvPr/>
        </p:nvSpPr>
        <p:spPr>
          <a:xfrm>
            <a:off x="0" y="-2794"/>
            <a:ext cx="9144000" cy="720197"/>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6" cstate="print">
            <a:alphaModFix amt="14000"/>
            <a:extLst>
              <a:ext uri="{28A0092B-C50C-407E-A947-70E740481C1C}">
                <a14:useLocalDpi xmlns:a14="http://schemas.microsoft.com/office/drawing/2010/main" val="0"/>
              </a:ext>
            </a:extLst>
          </a:blip>
          <a:srcRect t="12727" b="41239"/>
          <a:stretch/>
        </p:blipFill>
        <p:spPr>
          <a:xfrm>
            <a:off x="281520" y="4359"/>
            <a:ext cx="1156953" cy="726929"/>
          </a:xfrm>
          <a:prstGeom prst="rect">
            <a:avLst/>
          </a:prstGeom>
        </p:spPr>
      </p:pic>
      <p:sp>
        <p:nvSpPr>
          <p:cNvPr id="2" name="Title Placeholder 1"/>
          <p:cNvSpPr>
            <a:spLocks noGrp="1"/>
          </p:cNvSpPr>
          <p:nvPr>
            <p:ph type="title"/>
          </p:nvPr>
        </p:nvSpPr>
        <p:spPr>
          <a:xfrm>
            <a:off x="457200" y="132891"/>
            <a:ext cx="7674860" cy="525309"/>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7592969" y="4801131"/>
            <a:ext cx="1416886" cy="273844"/>
          </a:xfrm>
          <a:prstGeom prst="rect">
            <a:avLst/>
          </a:prstGeom>
        </p:spPr>
        <p:txBody>
          <a:bodyPr vert="horz" lIns="91440" tIns="45720" rIns="91440" bIns="45720" rtlCol="0" anchor="ctr"/>
          <a:lstStyle>
            <a:lvl1pPr algn="r">
              <a:defRPr sz="1200">
                <a:solidFill>
                  <a:schemeClr val="bg1"/>
                </a:solidFill>
              </a:defRPr>
            </a:lvl1pPr>
          </a:lstStyle>
          <a:p>
            <a:fld id="{0ACDF3B1-9C35-274C-AEA9-F8AADF82D271}" type="datetime1">
              <a:rPr lang="en-GB" smtClean="0"/>
              <a:pPr/>
              <a:t>04/10/2019</a:t>
            </a:fld>
            <a:endParaRPr lang="en-US" dirty="0"/>
          </a:p>
        </p:txBody>
      </p:sp>
      <p:sp>
        <p:nvSpPr>
          <p:cNvPr id="5" name="Footer Placeholder 4"/>
          <p:cNvSpPr>
            <a:spLocks noGrp="1"/>
          </p:cNvSpPr>
          <p:nvPr>
            <p:ph type="ftr" sz="quarter" idx="3"/>
          </p:nvPr>
        </p:nvSpPr>
        <p:spPr>
          <a:xfrm>
            <a:off x="5262998" y="4801131"/>
            <a:ext cx="2191338" cy="273844"/>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9" name="Slide Number Placeholder 8"/>
          <p:cNvSpPr>
            <a:spLocks noGrp="1"/>
          </p:cNvSpPr>
          <p:nvPr>
            <p:ph type="sldNum" sz="quarter" idx="4"/>
          </p:nvPr>
        </p:nvSpPr>
        <p:spPr>
          <a:xfrm>
            <a:off x="8593667" y="229130"/>
            <a:ext cx="416188" cy="274637"/>
          </a:xfrm>
          <a:prstGeom prst="rect">
            <a:avLst/>
          </a:prstGeom>
        </p:spPr>
        <p:txBody>
          <a:bodyPr vert="horz" lIns="91440" tIns="45720" rIns="91440" bIns="45720" rtlCol="0" anchor="ctr"/>
          <a:lstStyle>
            <a:lvl1pPr algn="r">
              <a:defRPr sz="1200">
                <a:solidFill>
                  <a:schemeClr val="bg1"/>
                </a:solidFill>
              </a:defRPr>
            </a:lvl1pPr>
          </a:lstStyle>
          <a:p>
            <a:fld id="{0BED32BD-2AB6-2D40-A7A5-FA318B8F471B}" type="slidenum">
              <a:rPr lang="en-US" smtClean="0"/>
              <a:pPr/>
              <a:t>‹#›</a:t>
            </a:fld>
            <a:endParaRPr lang="en-US" dirty="0"/>
          </a:p>
        </p:txBody>
      </p:sp>
    </p:spTree>
    <p:extLst>
      <p:ext uri="{BB962C8B-B14F-4D97-AF65-F5344CB8AC3E}">
        <p14:creationId xmlns:p14="http://schemas.microsoft.com/office/powerpoint/2010/main" val="136899503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216" r:id="rId5"/>
    <p:sldLayoutId id="2147484217" r:id="rId6"/>
    <p:sldLayoutId id="2147484183" r:id="rId7"/>
    <p:sldLayoutId id="2147484184" r:id="rId8"/>
    <p:sldLayoutId id="2147484185" r:id="rId9"/>
    <p:sldLayoutId id="2147484186" r:id="rId10"/>
    <p:sldLayoutId id="2147484187" r:id="rId11"/>
    <p:sldLayoutId id="2147484188" r:id="rId12"/>
    <p:sldLayoutId id="2147484189" r:id="rId13"/>
  </p:sldLayoutIdLst>
  <p:hf hdr="0" ftr="0" dt="0"/>
  <p:txStyles>
    <p:titleStyle>
      <a:lvl1pPr algn="l" defTabSz="457200" rtl="0" eaLnBrk="1" latinLnBrk="0" hangingPunct="1">
        <a:spcBef>
          <a:spcPct val="0"/>
        </a:spcBef>
        <a:buNone/>
        <a:defRPr sz="2400" b="0" kern="1200">
          <a:solidFill>
            <a:schemeClr val="bg1"/>
          </a:solidFill>
          <a:latin typeface="+mj-lt"/>
          <a:ea typeface="+mj-ea"/>
          <a:cs typeface="+mj-cs"/>
        </a:defRPr>
      </a:lvl1pPr>
    </p:titleStyle>
    <p:bodyStyle>
      <a:lvl1pPr marL="0" indent="0" algn="l" defTabSz="457200" rtl="0" eaLnBrk="1" latinLnBrk="0" hangingPunct="1">
        <a:spcBef>
          <a:spcPct val="20000"/>
        </a:spcBef>
        <a:buFontTx/>
        <a:buNone/>
        <a:defRPr sz="2200" kern="1200">
          <a:solidFill>
            <a:schemeClr val="bg2"/>
          </a:solidFill>
          <a:latin typeface="+mn-lt"/>
          <a:ea typeface="+mn-ea"/>
          <a:cs typeface="+mn-cs"/>
        </a:defRPr>
      </a:lvl1pPr>
      <a:lvl2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2pPr>
      <a:lvl3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3pPr>
      <a:lvl4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4pPr>
      <a:lvl5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8"/>
          <p:cNvSpPr>
            <a:spLocks noChangeArrowheads="1"/>
          </p:cNvSpPr>
          <p:nvPr/>
        </p:nvSpPr>
        <p:spPr bwMode="auto">
          <a:xfrm>
            <a:off x="0" y="-17860"/>
            <a:ext cx="9144000" cy="483395"/>
          </a:xfrm>
          <a:prstGeom prst="rect">
            <a:avLst/>
          </a:prstGeom>
          <a:gradFill rotWithShape="1">
            <a:gsLst>
              <a:gs pos="0">
                <a:srgbClr val="000066"/>
              </a:gs>
              <a:gs pos="50000">
                <a:srgbClr val="3333FF">
                  <a:alpha val="78000"/>
                </a:srgbClr>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dirty="0"/>
          </a:p>
        </p:txBody>
      </p:sp>
      <p:pic>
        <p:nvPicPr>
          <p:cNvPr id="2053" name="Picture 9" descr="i-PRO_smartHD_logo_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026" y="240506"/>
            <a:ext cx="874713"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2"/>
          <p:cNvSpPr>
            <a:spLocks noGrp="1" noChangeArrowheads="1"/>
          </p:cNvSpPr>
          <p:nvPr>
            <p:ph type="title"/>
          </p:nvPr>
        </p:nvSpPr>
        <p:spPr bwMode="auto">
          <a:xfrm>
            <a:off x="-28575" y="-16669"/>
            <a:ext cx="9172575" cy="48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5"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53088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effectLst/>
                <a:latin typeface="+mn-lt"/>
                <a:ea typeface="+mn-ea"/>
              </a:defRPr>
            </a:lvl1pPr>
          </a:lstStyle>
          <a:p>
            <a:pPr>
              <a:defRPr/>
            </a:pPr>
            <a:fld id="{78E796B3-76FF-4DD6-91DC-98493EE5EB54}" type="datetime1">
              <a:rPr lang="ja-JP" altLang="en-US"/>
              <a:pPr>
                <a:defRPr/>
              </a:pPr>
              <a:t>2019/10/4</a:t>
            </a:fld>
            <a:endParaRPr lang="en-US" altLang="ja-JP" dirty="0"/>
          </a:p>
        </p:txBody>
      </p:sp>
      <p:sp>
        <p:nvSpPr>
          <p:cNvPr id="153088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ltLang="ja-JP" dirty="0"/>
          </a:p>
        </p:txBody>
      </p:sp>
      <p:sp>
        <p:nvSpPr>
          <p:cNvPr id="11" name="Rectangle 6"/>
          <p:cNvSpPr>
            <a:spLocks noGrp="1" noChangeArrowheads="1"/>
          </p:cNvSpPr>
          <p:nvPr>
            <p:ph type="sldNum" sz="quarter" idx="4"/>
          </p:nvPr>
        </p:nvSpPr>
        <p:spPr bwMode="auto">
          <a:xfrm>
            <a:off x="130176" y="40482"/>
            <a:ext cx="479425" cy="442035"/>
          </a:xfrm>
          <a:prstGeom prst="rect">
            <a:avLst/>
          </a:prstGeom>
          <a:noFill/>
          <a:ln w="190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54000" tIns="36000" rIns="54000" bIns="36000">
            <a:spAutoFit/>
          </a:bodyPr>
          <a:lstStyle>
            <a:lvl1pPr>
              <a:lnSpc>
                <a:spcPct val="120000"/>
              </a:lnSpc>
              <a:defRPr lang="en-US" altLang="ja-JP" sz="2000">
                <a:solidFill>
                  <a:schemeClr val="bg1"/>
                </a:solidFill>
                <a:effectLst/>
                <a:latin typeface="Arial" charset="0"/>
                <a:ea typeface="ＭＳ Ｐゴシック" pitchFamily="50" charset="-128"/>
              </a:defRPr>
            </a:lvl1pPr>
          </a:lstStyle>
          <a:p>
            <a:pPr>
              <a:defRPr/>
            </a:pPr>
            <a:fld id="{9D7836EC-8D3A-4E9E-9F5C-95376367DEAB}"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4102" r:id="rId1"/>
    <p:sldLayoutId id="2147484175"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1pPr>
      <a:lvl2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2pPr>
      <a:lvl3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3pPr>
      <a:lvl4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4pPr>
      <a:lvl5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8"/>
          <p:cNvSpPr>
            <a:spLocks noChangeArrowheads="1"/>
          </p:cNvSpPr>
          <p:nvPr/>
        </p:nvSpPr>
        <p:spPr bwMode="auto">
          <a:xfrm>
            <a:off x="0" y="-17860"/>
            <a:ext cx="9144000" cy="483395"/>
          </a:xfrm>
          <a:prstGeom prst="rect">
            <a:avLst/>
          </a:prstGeom>
          <a:gradFill rotWithShape="1">
            <a:gsLst>
              <a:gs pos="0">
                <a:srgbClr val="000066"/>
              </a:gs>
              <a:gs pos="50000">
                <a:srgbClr val="3333FF">
                  <a:alpha val="78000"/>
                </a:srgbClr>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3200" dirty="0">
              <a:latin typeface="Arial Unicode MS" pitchFamily="50" charset="-128"/>
              <a:ea typeface="Arial Unicode MS" pitchFamily="50" charset="-128"/>
              <a:cs typeface="Arial Unicode MS" pitchFamily="50" charset="-128"/>
            </a:endParaRPr>
          </a:p>
        </p:txBody>
      </p:sp>
      <p:pic>
        <p:nvPicPr>
          <p:cNvPr id="3077" name="Picture 9" descr="i-PRO_smartHD_logo_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026" y="240506"/>
            <a:ext cx="874713"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2"/>
          <p:cNvSpPr>
            <a:spLocks noGrp="1" noChangeArrowheads="1"/>
          </p:cNvSpPr>
          <p:nvPr>
            <p:ph type="title"/>
          </p:nvPr>
        </p:nvSpPr>
        <p:spPr bwMode="auto">
          <a:xfrm>
            <a:off x="0" y="-21431"/>
            <a:ext cx="9144000" cy="48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635332"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effectLst/>
                <a:latin typeface="+mn-lt"/>
                <a:ea typeface="+mn-ea"/>
              </a:defRPr>
            </a:lvl1pPr>
          </a:lstStyle>
          <a:p>
            <a:pPr>
              <a:defRPr/>
            </a:pPr>
            <a:fld id="{BA14B482-BBEF-4993-9F37-276F28C68DCD}" type="datetime1">
              <a:rPr lang="ja-JP" altLang="en-US"/>
              <a:pPr>
                <a:defRPr/>
              </a:pPr>
              <a:t>2019/10/4</a:t>
            </a:fld>
            <a:endParaRPr lang="en-US" altLang="ja-JP" dirty="0"/>
          </a:p>
        </p:txBody>
      </p:sp>
      <p:sp>
        <p:nvSpPr>
          <p:cNvPr id="1635333"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ltLang="ja-JP" dirty="0"/>
          </a:p>
        </p:txBody>
      </p:sp>
      <p:sp>
        <p:nvSpPr>
          <p:cNvPr id="1635334" name="Rectangle 6"/>
          <p:cNvSpPr>
            <a:spLocks noGrp="1" noChangeArrowheads="1"/>
          </p:cNvSpPr>
          <p:nvPr>
            <p:ph type="sldNum" sz="quarter" idx="4"/>
          </p:nvPr>
        </p:nvSpPr>
        <p:spPr bwMode="auto">
          <a:xfrm>
            <a:off x="130176" y="30957"/>
            <a:ext cx="479425" cy="442035"/>
          </a:xfrm>
          <a:prstGeom prst="rect">
            <a:avLst/>
          </a:prstGeom>
          <a:noFill/>
          <a:ln w="190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54000" tIns="36000" rIns="54000" bIns="36000">
            <a:spAutoFit/>
          </a:bodyPr>
          <a:lstStyle>
            <a:lvl1pPr>
              <a:lnSpc>
                <a:spcPct val="120000"/>
              </a:lnSpc>
              <a:defRPr lang="en-US" altLang="ja-JP" sz="2000">
                <a:solidFill>
                  <a:schemeClr val="bg1"/>
                </a:solidFill>
                <a:effectLst/>
                <a:latin typeface="Arial" charset="0"/>
                <a:ea typeface="ＭＳ Ｐゴシック" pitchFamily="50" charset="-128"/>
              </a:defRPr>
            </a:lvl1pPr>
          </a:lstStyle>
          <a:p>
            <a:pPr>
              <a:defRPr/>
            </a:pPr>
            <a:fld id="{A49C2A07-3156-47DB-91E6-A102146C3EC7}" type="slidenum">
              <a:rPr/>
              <a:pPr>
                <a:defRPr/>
              </a:pPr>
              <a:t>‹#›</a:t>
            </a:fld>
            <a:endParaRPr dirty="0"/>
          </a:p>
        </p:txBody>
      </p:sp>
      <p:sp>
        <p:nvSpPr>
          <p:cNvPr id="9" name="AutoShape 13"/>
          <p:cNvSpPr>
            <a:spLocks noChangeArrowheads="1"/>
          </p:cNvSpPr>
          <p:nvPr/>
        </p:nvSpPr>
        <p:spPr bwMode="auto">
          <a:xfrm>
            <a:off x="6135330" y="4893469"/>
            <a:ext cx="2940409" cy="188119"/>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pPr>
              <a:defRPr/>
            </a:pPr>
            <a:r>
              <a:rPr lang="en-US" altLang="ja-JP" sz="1600" b="1" dirty="0" smtClean="0">
                <a:solidFill>
                  <a:srgbClr val="FF0000"/>
                </a:solidFill>
                <a:effectLst/>
              </a:rPr>
              <a:t>Panasonic</a:t>
            </a:r>
            <a:r>
              <a:rPr lang="ja-JP" altLang="en-US" sz="1600" b="1" dirty="0" smtClean="0">
                <a:solidFill>
                  <a:srgbClr val="FF0000"/>
                </a:solidFill>
                <a:effectLst/>
              </a:rPr>
              <a:t> </a:t>
            </a:r>
            <a:r>
              <a:rPr lang="en-US" altLang="ja-JP" sz="1600" b="1" dirty="0" smtClean="0">
                <a:solidFill>
                  <a:srgbClr val="FF0000"/>
                </a:solidFill>
                <a:effectLst/>
              </a:rPr>
              <a:t>Internal </a:t>
            </a:r>
            <a:r>
              <a:rPr lang="en-US" altLang="ja-JP" sz="1600" b="1" dirty="0">
                <a:solidFill>
                  <a:srgbClr val="FF0000"/>
                </a:solidFill>
                <a:effectLst/>
              </a:rPr>
              <a:t>use only</a:t>
            </a:r>
          </a:p>
        </p:txBody>
      </p:sp>
    </p:spTree>
  </p:cSld>
  <p:clrMap bg1="lt1" tx1="dk1" bg2="lt2" tx2="dk2" accent1="accent1" accent2="accent2" accent3="accent3" accent4="accent4" accent5="accent5" accent6="accent6" hlink="hlink" folHlink="folHlink"/>
  <p:sldLayoutIdLst>
    <p:sldLayoutId id="2147484108" r:id="rId1"/>
    <p:sldLayoutId id="2147484162"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1pPr>
      <a:lvl2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2pPr>
      <a:lvl3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3pPr>
      <a:lvl4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4pPr>
      <a:lvl5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8"/>
          <p:cNvSpPr>
            <a:spLocks noChangeArrowheads="1"/>
          </p:cNvSpPr>
          <p:nvPr/>
        </p:nvSpPr>
        <p:spPr bwMode="auto">
          <a:xfrm>
            <a:off x="0" y="-17860"/>
            <a:ext cx="9144000" cy="483395"/>
          </a:xfrm>
          <a:prstGeom prst="rect">
            <a:avLst/>
          </a:prstGeom>
          <a:gradFill rotWithShape="1">
            <a:gsLst>
              <a:gs pos="0">
                <a:srgbClr val="000066"/>
              </a:gs>
              <a:gs pos="50000">
                <a:srgbClr val="3333FF">
                  <a:alpha val="78000"/>
                </a:srgbClr>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dirty="0"/>
          </a:p>
        </p:txBody>
      </p:sp>
      <p:pic>
        <p:nvPicPr>
          <p:cNvPr id="4101" name="Picture 9" descr="i-PRO_smartHD_logo_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026" y="240506"/>
            <a:ext cx="874713"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テキスト プレースホルダー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FE826C5-992F-420B-B9BF-84D0C99E5D5F}" type="datetime1">
              <a:rPr lang="ja-JP" altLang="en-US"/>
              <a:pPr>
                <a:defRPr/>
              </a:pPr>
              <a:t>2019/10/4</a:t>
            </a:fld>
            <a:endParaRPr lang="ja-JP" altLang="en-US" dirty="0"/>
          </a:p>
        </p:txBody>
      </p:sp>
      <p:sp>
        <p:nvSpPr>
          <p:cNvPr id="5" name="フッター プレースホルダー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dirty="0"/>
          </a:p>
        </p:txBody>
      </p:sp>
      <p:sp>
        <p:nvSpPr>
          <p:cNvPr id="6" name="スライド番号プレースホルダー 5"/>
          <p:cNvSpPr>
            <a:spLocks noGrp="1"/>
          </p:cNvSpPr>
          <p:nvPr>
            <p:ph type="sldNum" sz="quarter" idx="4"/>
          </p:nvPr>
        </p:nvSpPr>
        <p:spPr>
          <a:xfrm>
            <a:off x="130176" y="58341"/>
            <a:ext cx="479425" cy="442035"/>
          </a:xfrm>
          <a:prstGeom prst="rect">
            <a:avLst/>
          </a:prstGeom>
          <a:noFill/>
          <a:ln w="190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54000" tIns="36000" rIns="54000" bIns="36000">
            <a:spAutoFit/>
          </a:bodyPr>
          <a:lstStyle>
            <a:lvl1pPr>
              <a:lnSpc>
                <a:spcPct val="120000"/>
              </a:lnSpc>
              <a:defRPr lang="ja-JP" altLang="en-US" sz="2000">
                <a:solidFill>
                  <a:schemeClr val="bg1"/>
                </a:solidFill>
                <a:effectLst/>
                <a:latin typeface="Arial" charset="0"/>
                <a:ea typeface="ＭＳ Ｐゴシック" pitchFamily="50" charset="-128"/>
              </a:defRPr>
            </a:lvl1pPr>
          </a:lstStyle>
          <a:p>
            <a:pPr>
              <a:defRPr/>
            </a:pPr>
            <a:fld id="{B385CD55-B8E1-4E94-B20E-26DC44E9AC9E}" type="slidenum">
              <a:rPr lang="en-US" altLang="ja-JP"/>
              <a:pPr>
                <a:defRPr/>
              </a:pPr>
              <a:t>‹#›</a:t>
            </a:fld>
            <a:endParaRPr lang="en-US" altLang="ja-JP" dirty="0"/>
          </a:p>
        </p:txBody>
      </p:sp>
      <p:sp>
        <p:nvSpPr>
          <p:cNvPr id="4106" name="タイトル プレースホルダー 1"/>
          <p:cNvSpPr>
            <a:spLocks noGrp="1"/>
          </p:cNvSpPr>
          <p:nvPr>
            <p:ph type="title"/>
          </p:nvPr>
        </p:nvSpPr>
        <p:spPr bwMode="auto">
          <a:xfrm>
            <a:off x="0" y="-17860"/>
            <a:ext cx="9144000" cy="48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 name="AutoShape 13"/>
          <p:cNvSpPr>
            <a:spLocks noChangeArrowheads="1"/>
          </p:cNvSpPr>
          <p:nvPr/>
        </p:nvSpPr>
        <p:spPr bwMode="auto">
          <a:xfrm>
            <a:off x="5418139" y="4893469"/>
            <a:ext cx="1812925" cy="188119"/>
          </a:xfrm>
          <a:prstGeom prst="roundRect">
            <a:avLst>
              <a:gd name="adj" fmla="val 16667"/>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600" b="1" dirty="0">
                <a:solidFill>
                  <a:srgbClr val="0000FF"/>
                </a:solidFill>
                <a:effectLst/>
              </a:rPr>
              <a:t>Preliminary</a:t>
            </a:r>
          </a:p>
        </p:txBody>
      </p:sp>
    </p:spTree>
  </p:cSld>
  <p:clrMap bg1="lt1" tx1="dk1" bg2="lt2" tx2="dk2" accent1="accent1" accent2="accent2" accent3="accent3" accent4="accent4" accent5="accent5" accent6="accent6" hlink="hlink" folHlink="folHlink"/>
  <p:sldLayoutIdLst>
    <p:sldLayoutId id="2147484109" r:id="rId1"/>
    <p:sldLayoutId id="2147484167"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3200" kern="1200">
          <a:solidFill>
            <a:schemeClr val="bg1"/>
          </a:solidFill>
          <a:latin typeface="Arial Unicode MS" pitchFamily="50" charset="-128"/>
          <a:ea typeface="Arial Unicode MS" pitchFamily="50" charset="-128"/>
          <a:cs typeface="Arial Unicode MS" pitchFamily="50" charset="-128"/>
        </a:defRPr>
      </a:lvl1pPr>
      <a:lvl2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2pPr>
      <a:lvl3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3pPr>
      <a:lvl4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4pPr>
      <a:lvl5pPr algn="ctr" rtl="0" eaLnBrk="0" fontAlgn="base" hangingPunct="0">
        <a:spcBef>
          <a:spcPct val="0"/>
        </a:spcBef>
        <a:spcAft>
          <a:spcPct val="0"/>
        </a:spcAft>
        <a:defRPr kumimoji="1" sz="3200">
          <a:solidFill>
            <a:schemeClr val="bg1"/>
          </a:solidFill>
          <a:latin typeface="Arial Unicode MS" pitchFamily="50" charset="-128"/>
          <a:ea typeface="Arial Unicode MS" pitchFamily="50" charset="-128"/>
          <a:cs typeface="Arial Unicode MS" pitchFamily="50" charset="-128"/>
        </a:defRPr>
      </a:lvl5pPr>
      <a:lvl6pPr marL="4572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6pPr>
      <a:lvl7pPr marL="9144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7pPr>
      <a:lvl8pPr marL="13716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8pPr>
      <a:lvl9pPr marL="18288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17860"/>
            <a:ext cx="9144000" cy="483395"/>
          </a:xfrm>
          <a:prstGeom prst="rect">
            <a:avLst/>
          </a:prstGeom>
          <a:gradFill rotWithShape="1">
            <a:gsLst>
              <a:gs pos="0">
                <a:srgbClr val="000066"/>
              </a:gs>
              <a:gs pos="50000">
                <a:srgbClr val="3333FF">
                  <a:alpha val="78000"/>
                </a:srgbClr>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dirty="0"/>
          </a:p>
        </p:txBody>
      </p:sp>
      <p:pic>
        <p:nvPicPr>
          <p:cNvPr id="5125" name="Picture 9" descr="i-PRO_smartHD_logo_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026" y="240506"/>
            <a:ext cx="874713"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タイトル プレースホルダー 1"/>
          <p:cNvSpPr>
            <a:spLocks noGrp="1"/>
          </p:cNvSpPr>
          <p:nvPr>
            <p:ph type="title"/>
          </p:nvPr>
        </p:nvSpPr>
        <p:spPr bwMode="auto">
          <a:xfrm>
            <a:off x="0" y="-39291"/>
            <a:ext cx="9144000" cy="50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5127" name="テキスト プレースホルダー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ED40A92-C534-43C8-BD0F-85081E9AB131}" type="datetime1">
              <a:rPr lang="ja-JP" altLang="en-US"/>
              <a:pPr>
                <a:defRPr/>
              </a:pPr>
              <a:t>2019/10/4</a:t>
            </a:fld>
            <a:endParaRPr lang="ja-JP" altLang="en-US" dirty="0"/>
          </a:p>
        </p:txBody>
      </p:sp>
      <p:sp>
        <p:nvSpPr>
          <p:cNvPr id="5" name="フッター プレースホルダー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dirty="0"/>
          </a:p>
        </p:txBody>
      </p:sp>
      <p:sp>
        <p:nvSpPr>
          <p:cNvPr id="6" name="スライド番号プレースホルダー 5"/>
          <p:cNvSpPr>
            <a:spLocks noGrp="1"/>
          </p:cNvSpPr>
          <p:nvPr>
            <p:ph type="sldNum" sz="quarter" idx="4"/>
          </p:nvPr>
        </p:nvSpPr>
        <p:spPr>
          <a:xfrm>
            <a:off x="130176" y="58341"/>
            <a:ext cx="479425" cy="442035"/>
          </a:xfrm>
          <a:prstGeom prst="rect">
            <a:avLst/>
          </a:prstGeom>
          <a:noFill/>
          <a:ln w="190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54000" tIns="36000" rIns="54000" bIns="36000">
            <a:spAutoFit/>
          </a:bodyPr>
          <a:lstStyle>
            <a:lvl1pPr>
              <a:lnSpc>
                <a:spcPct val="120000"/>
              </a:lnSpc>
              <a:defRPr lang="ja-JP" altLang="en-US" sz="2000">
                <a:solidFill>
                  <a:schemeClr val="bg1"/>
                </a:solidFill>
                <a:effectLst/>
                <a:latin typeface="Arial" charset="0"/>
                <a:ea typeface="ＭＳ Ｐゴシック" pitchFamily="50" charset="-128"/>
              </a:defRPr>
            </a:lvl1pPr>
          </a:lstStyle>
          <a:p>
            <a:pPr>
              <a:defRPr/>
            </a:pPr>
            <a:fld id="{E5767A3A-E64C-4A63-879D-8DF454474C73}" type="slidenum">
              <a:rPr lang="en-US" altLang="ja-JP"/>
              <a:pPr>
                <a:defRPr/>
              </a:pPr>
              <a:t>‹#›</a:t>
            </a:fld>
            <a:endParaRPr lang="en-US" altLang="ja-JP" dirty="0"/>
          </a:p>
        </p:txBody>
      </p:sp>
      <p:sp>
        <p:nvSpPr>
          <p:cNvPr id="12" name="AutoShape 13"/>
          <p:cNvSpPr>
            <a:spLocks noChangeArrowheads="1"/>
          </p:cNvSpPr>
          <p:nvPr/>
        </p:nvSpPr>
        <p:spPr bwMode="auto">
          <a:xfrm>
            <a:off x="4230689" y="4893469"/>
            <a:ext cx="1812925" cy="188119"/>
          </a:xfrm>
          <a:prstGeom prst="roundRect">
            <a:avLst>
              <a:gd name="adj" fmla="val 16667"/>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600" b="1" dirty="0">
                <a:solidFill>
                  <a:srgbClr val="0000FF"/>
                </a:solidFill>
                <a:effectLst/>
              </a:rPr>
              <a:t>Tentative</a:t>
            </a:r>
          </a:p>
        </p:txBody>
      </p:sp>
      <p:sp>
        <p:nvSpPr>
          <p:cNvPr id="13" name="AutoShape 13"/>
          <p:cNvSpPr>
            <a:spLocks noChangeArrowheads="1"/>
          </p:cNvSpPr>
          <p:nvPr/>
        </p:nvSpPr>
        <p:spPr bwMode="auto">
          <a:xfrm>
            <a:off x="6103938" y="4893469"/>
            <a:ext cx="2971800" cy="188119"/>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600" b="1" dirty="0">
                <a:solidFill>
                  <a:srgbClr val="FF0000"/>
                </a:solidFill>
                <a:effectLst/>
              </a:rPr>
              <a:t>Panasonic</a:t>
            </a:r>
            <a:r>
              <a:rPr lang="ja-JP" altLang="en-US" sz="1600" b="1" dirty="0">
                <a:solidFill>
                  <a:srgbClr val="FF0000"/>
                </a:solidFill>
                <a:effectLst/>
              </a:rPr>
              <a:t> </a:t>
            </a:r>
            <a:r>
              <a:rPr lang="en-US" altLang="ja-JP" sz="1600" b="1" dirty="0">
                <a:solidFill>
                  <a:srgbClr val="FF0000"/>
                </a:solidFill>
                <a:effectLst/>
              </a:rPr>
              <a:t>Internal use only</a:t>
            </a:r>
          </a:p>
        </p:txBody>
      </p:sp>
    </p:spTree>
  </p:cSld>
  <p:clrMap bg1="lt1" tx1="dk1" bg2="lt2" tx2="dk2" accent1="accent1" accent2="accent2" accent3="accent3" accent4="accent4" accent5="accent5" accent6="accent6" hlink="hlink" folHlink="folHlink"/>
  <p:sldLayoutIdLst>
    <p:sldLayoutId id="2147484111" r:id="rId1"/>
    <p:sldLayoutId id="2147484169"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bg1"/>
          </a:solidFill>
          <a:latin typeface="Tahoma" pitchFamily="34" charset="0"/>
          <a:ea typeface="+mj-ea"/>
          <a:cs typeface="Tahoma" pitchFamily="34" charset="0"/>
        </a:defRPr>
      </a:lvl1pPr>
      <a:lvl2pPr algn="ctr" rtl="0" eaLnBrk="0" fontAlgn="base" hangingPunct="0">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2pPr>
      <a:lvl3pPr algn="ctr" rtl="0" eaLnBrk="0" fontAlgn="base" hangingPunct="0">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3pPr>
      <a:lvl4pPr algn="ctr" rtl="0" eaLnBrk="0" fontAlgn="base" hangingPunct="0">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4pPr>
      <a:lvl5pPr algn="ctr" rtl="0" eaLnBrk="0" fontAlgn="base" hangingPunct="0">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5pPr>
      <a:lvl6pPr marL="4572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6pPr>
      <a:lvl7pPr marL="9144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7pPr>
      <a:lvl8pPr marL="13716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8pPr>
      <a:lvl9pPr marL="1828800" algn="ctr" rtl="0" fontAlgn="base">
        <a:spcBef>
          <a:spcPct val="0"/>
        </a:spcBef>
        <a:spcAft>
          <a:spcPct val="0"/>
        </a:spcAft>
        <a:defRPr kumimoji="1" sz="4400">
          <a:solidFill>
            <a:schemeClr val="bg1"/>
          </a:solidFill>
          <a:latin typeface="Tahoma" pitchFamily="34" charset="0"/>
          <a:ea typeface="ＭＳ Ｐゴシック" pitchFamily="50" charset="-128"/>
          <a:cs typeface="Tahoma"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731990"/>
            <a:ext cx="9144000" cy="420646"/>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pic>
        <p:nvPicPr>
          <p:cNvPr id="14" name="Picture 13" descr="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712" y="4838172"/>
            <a:ext cx="2055929" cy="200203"/>
          </a:xfrm>
          <a:prstGeom prst="rect">
            <a:avLst/>
          </a:prstGeom>
        </p:spPr>
      </p:pic>
      <p:sp>
        <p:nvSpPr>
          <p:cNvPr id="7" name="Rectangle 6"/>
          <p:cNvSpPr/>
          <p:nvPr/>
        </p:nvSpPr>
        <p:spPr>
          <a:xfrm>
            <a:off x="0" y="-2794"/>
            <a:ext cx="9144000" cy="720197"/>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prstClr val="white"/>
              </a:solidFill>
            </a:endParaRPr>
          </a:p>
        </p:txBody>
      </p:sp>
      <p:pic>
        <p:nvPicPr>
          <p:cNvPr id="8" name="Picture 7"/>
          <p:cNvPicPr>
            <a:picLocks noChangeAspect="1"/>
          </p:cNvPicPr>
          <p:nvPr/>
        </p:nvPicPr>
        <p:blipFill rotWithShape="1">
          <a:blip r:embed="rId15" cstate="print">
            <a:alphaModFix amt="14000"/>
            <a:extLst>
              <a:ext uri="{28A0092B-C50C-407E-A947-70E740481C1C}">
                <a14:useLocalDpi xmlns:a14="http://schemas.microsoft.com/office/drawing/2010/main" val="0"/>
              </a:ext>
            </a:extLst>
          </a:blip>
          <a:srcRect t="12727" b="41239"/>
          <a:stretch/>
        </p:blipFill>
        <p:spPr>
          <a:xfrm>
            <a:off x="281520" y="4359"/>
            <a:ext cx="1156953" cy="726929"/>
          </a:xfrm>
          <a:prstGeom prst="rect">
            <a:avLst/>
          </a:prstGeom>
        </p:spPr>
      </p:pic>
      <p:sp>
        <p:nvSpPr>
          <p:cNvPr id="2" name="Title Placeholder 1"/>
          <p:cNvSpPr>
            <a:spLocks noGrp="1"/>
          </p:cNvSpPr>
          <p:nvPr>
            <p:ph type="title"/>
          </p:nvPr>
        </p:nvSpPr>
        <p:spPr>
          <a:xfrm>
            <a:off x="457200" y="132891"/>
            <a:ext cx="7674860" cy="525309"/>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7592969" y="4801131"/>
            <a:ext cx="1416886" cy="273844"/>
          </a:xfrm>
          <a:prstGeom prst="rect">
            <a:avLst/>
          </a:prstGeom>
        </p:spPr>
        <p:txBody>
          <a:bodyPr vert="horz" lIns="91440" tIns="45720" rIns="91440" bIns="45720" rtlCol="0" anchor="ctr"/>
          <a:lstStyle>
            <a:lvl1pPr algn="r">
              <a:defRPr sz="1200">
                <a:solidFill>
                  <a:schemeClr val="bg1"/>
                </a:solidFill>
              </a:defRPr>
            </a:lvl1pPr>
          </a:lstStyle>
          <a:p>
            <a:fld id="{0ACDF3B1-9C35-274C-AEA9-F8AADF82D271}" type="datetime1">
              <a:rPr lang="en-GB" smtClean="0">
                <a:solidFill>
                  <a:prstClr val="white"/>
                </a:solidFill>
              </a:rPr>
              <a:pPr/>
              <a:t>04/10/2019</a:t>
            </a:fld>
            <a:endParaRPr lang="en-US" dirty="0">
              <a:solidFill>
                <a:prstClr val="white"/>
              </a:solidFill>
            </a:endParaRPr>
          </a:p>
        </p:txBody>
      </p:sp>
      <p:sp>
        <p:nvSpPr>
          <p:cNvPr id="5" name="Footer Placeholder 4"/>
          <p:cNvSpPr>
            <a:spLocks noGrp="1"/>
          </p:cNvSpPr>
          <p:nvPr>
            <p:ph type="ftr" sz="quarter" idx="3"/>
          </p:nvPr>
        </p:nvSpPr>
        <p:spPr>
          <a:xfrm>
            <a:off x="5262998" y="4801131"/>
            <a:ext cx="2191338" cy="273844"/>
          </a:xfrm>
          <a:prstGeom prst="rect">
            <a:avLst/>
          </a:prstGeom>
        </p:spPr>
        <p:txBody>
          <a:bodyPr vert="horz" lIns="91440" tIns="45720" rIns="91440" bIns="45720" rtlCol="0" anchor="ctr"/>
          <a:lstStyle>
            <a:lvl1pPr algn="r">
              <a:defRPr sz="1200">
                <a:solidFill>
                  <a:schemeClr val="bg1"/>
                </a:solidFill>
              </a:defRPr>
            </a:lvl1pPr>
          </a:lstStyle>
          <a:p>
            <a:endParaRPr lang="en-US" dirty="0">
              <a:solidFill>
                <a:prstClr val="white"/>
              </a:solidFill>
            </a:endParaRPr>
          </a:p>
        </p:txBody>
      </p:sp>
      <p:sp>
        <p:nvSpPr>
          <p:cNvPr id="9" name="Slide Number Placeholder 8"/>
          <p:cNvSpPr>
            <a:spLocks noGrp="1"/>
          </p:cNvSpPr>
          <p:nvPr>
            <p:ph type="sldNum" sz="quarter" idx="4"/>
          </p:nvPr>
        </p:nvSpPr>
        <p:spPr>
          <a:xfrm>
            <a:off x="8593667" y="229130"/>
            <a:ext cx="416188" cy="274637"/>
          </a:xfrm>
          <a:prstGeom prst="rect">
            <a:avLst/>
          </a:prstGeom>
        </p:spPr>
        <p:txBody>
          <a:bodyPr vert="horz" lIns="91440" tIns="45720" rIns="91440" bIns="45720" rtlCol="0" anchor="ctr"/>
          <a:lstStyle>
            <a:lvl1pPr algn="r">
              <a:defRPr sz="1200">
                <a:solidFill>
                  <a:schemeClr val="bg1"/>
                </a:solidFill>
              </a:defRPr>
            </a:lvl1pPr>
          </a:lstStyle>
          <a:p>
            <a:fld id="{0BED32BD-2AB6-2D40-A7A5-FA318B8F471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05956782"/>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Lst>
  <p:hf hdr="0" ftr="0" dt="0"/>
  <p:txStyles>
    <p:titleStyle>
      <a:lvl1pPr algn="l" defTabSz="457200" rtl="0" eaLnBrk="1" latinLnBrk="0" hangingPunct="1">
        <a:spcBef>
          <a:spcPct val="0"/>
        </a:spcBef>
        <a:buNone/>
        <a:defRPr sz="2400" b="0" kern="1200">
          <a:solidFill>
            <a:schemeClr val="bg1"/>
          </a:solidFill>
          <a:latin typeface="+mj-lt"/>
          <a:ea typeface="+mj-ea"/>
          <a:cs typeface="+mj-cs"/>
        </a:defRPr>
      </a:lvl1pPr>
    </p:titleStyle>
    <p:bodyStyle>
      <a:lvl1pPr marL="0" indent="0" algn="l" defTabSz="457200" rtl="0" eaLnBrk="1" latinLnBrk="0" hangingPunct="1">
        <a:spcBef>
          <a:spcPct val="20000"/>
        </a:spcBef>
        <a:buFontTx/>
        <a:buNone/>
        <a:defRPr sz="2200" kern="1200">
          <a:solidFill>
            <a:schemeClr val="bg2"/>
          </a:solidFill>
          <a:latin typeface="+mn-lt"/>
          <a:ea typeface="+mn-ea"/>
          <a:cs typeface="+mn-cs"/>
        </a:defRPr>
      </a:lvl1pPr>
      <a:lvl2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2pPr>
      <a:lvl3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3pPr>
      <a:lvl4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4pPr>
      <a:lvl5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14.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14.png"/><Relationship Id="rId2" Type="http://schemas.openxmlformats.org/officeDocument/2006/relationships/image" Target="../media/image61.wmf"/><Relationship Id="rId1" Type="http://schemas.openxmlformats.org/officeDocument/2006/relationships/slideLayout" Target="../slideLayouts/slideLayout4.xml"/><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jpeg"/><Relationship Id="rId7"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26.png"/><Relationship Id="rId10" Type="http://schemas.openxmlformats.org/officeDocument/2006/relationships/image" Target="../media/image35.jpeg"/><Relationship Id="rId4" Type="http://schemas.openxmlformats.org/officeDocument/2006/relationships/image" Target="../media/image14.pn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jpeg"/><Relationship Id="rId7" Type="http://schemas.openxmlformats.org/officeDocument/2006/relationships/image" Target="../media/image33.jpe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2.jpeg"/><Relationship Id="rId11" Type="http://schemas.openxmlformats.org/officeDocument/2006/relationships/image" Target="../media/image28.png"/><Relationship Id="rId5" Type="http://schemas.openxmlformats.org/officeDocument/2006/relationships/image" Target="../media/image39.png"/><Relationship Id="rId10" Type="http://schemas.openxmlformats.org/officeDocument/2006/relationships/image" Target="../media/image27.png"/><Relationship Id="rId4" Type="http://schemas.openxmlformats.org/officeDocument/2006/relationships/image" Target="../media/image38.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1298504" y="2239909"/>
            <a:ext cx="6970614" cy="870641"/>
          </a:xfrm>
        </p:spPr>
        <p:txBody>
          <a:bodyPr>
            <a:normAutofit/>
          </a:bodyPr>
          <a:lstStyle/>
          <a:p>
            <a:pPr fontAlgn="base">
              <a:spcAft>
                <a:spcPct val="0"/>
              </a:spcAft>
            </a:pPr>
            <a:r>
              <a:rPr lang="en-US" altLang="ja-JP" sz="1600" b="1" dirty="0" smtClean="0">
                <a:solidFill>
                  <a:srgbClr val="FFFFFF"/>
                </a:solidFill>
                <a:latin typeface="Calibri" panose="020F0502020204030204" pitchFamily="34" charset="0"/>
                <a:ea typeface="Meiryo UI" panose="020B0604030504040204" pitchFamily="50" charset="-128"/>
                <a:cs typeface="Calibri" panose="020F0502020204030204" pitchFamily="34" charset="0"/>
              </a:rPr>
              <a:t>Aero PTZ camera</a:t>
            </a:r>
            <a:r>
              <a:rPr lang="en-US" altLang="ja-JP" sz="1600" b="1" dirty="0" smtClean="0">
                <a:solidFill>
                  <a:srgbClr val="FFFFFF"/>
                </a:solidFill>
                <a:latin typeface="Calibri" panose="020F0502020204030204" pitchFamily="34" charset="0"/>
                <a:ea typeface="Meiryo UI" panose="020B0604030504040204" pitchFamily="50" charset="-128"/>
                <a:cs typeface="Calibri" panose="020F0502020204030204" pitchFamily="34" charset="0"/>
              </a:rPr>
              <a:t/>
            </a:r>
            <a:br>
              <a:rPr lang="en-US" altLang="ja-JP" sz="1600" b="1" dirty="0" smtClean="0">
                <a:solidFill>
                  <a:srgbClr val="FFFFFF"/>
                </a:solidFill>
                <a:latin typeface="Calibri" panose="020F0502020204030204" pitchFamily="34" charset="0"/>
                <a:ea typeface="Meiryo UI" panose="020B0604030504040204" pitchFamily="50" charset="-128"/>
                <a:cs typeface="Calibri" panose="020F0502020204030204" pitchFamily="34" charset="0"/>
              </a:rPr>
            </a:br>
            <a:r>
              <a:rPr lang="en-US" altLang="ja-JP" sz="3200" b="1" dirty="0" smtClean="0">
                <a:solidFill>
                  <a:srgbClr val="FFFFFF"/>
                </a:solidFill>
                <a:latin typeface="Calibri" panose="020F0502020204030204" pitchFamily="34" charset="0"/>
                <a:ea typeface="Meiryo UI" panose="020B0604030504040204" pitchFamily="50" charset="-128"/>
                <a:cs typeface="Calibri" panose="020F0502020204030204" pitchFamily="34" charset="0"/>
              </a:rPr>
              <a:t>WV-SUD638</a:t>
            </a:r>
            <a:endParaRPr kumimoji="1" lang="ja-JP" altLang="en-US" sz="3200"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12"/>
          </p:nvPr>
        </p:nvSpPr>
        <p:spPr/>
        <p:txBody>
          <a:bodyPr/>
          <a:lstStyle/>
          <a:p>
            <a:fld id="{8E8A4C40-1FD3-B245-AE86-E18962D1310A}" type="slidenum">
              <a:rPr lang="en-US" smtClean="0"/>
              <a:pPr/>
              <a:t>1</a:t>
            </a:fld>
            <a:endParaRPr lang="en-US"/>
          </a:p>
        </p:txBody>
      </p:sp>
      <p:pic>
        <p:nvPicPr>
          <p:cNvPr id="8" name="Picture 2" descr="Y:\40-職能\セキュリティ\セキュリティ・サウンド広報宣伝\(10) Security\03_国内_海外共通\WV-SUD638\写真データ\640x480_png\WV-SUD638_DR_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641" y="2609848"/>
            <a:ext cx="888470" cy="1712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Y:\40-職能\セキュリティ\セキュリティ・サウンド広報宣伝\(10) Security\03_国内_海外共通\WV-SUD638\写真データ\640x480_png\WV-SUD638_LED_F_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111" y="2609849"/>
            <a:ext cx="829597" cy="17127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40-職能\セキュリティ\セキュリティ・サウンド広報宣伝\(50) logos\AeroPTZ_logo\AeroPTZ_logo_color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450" y="4204563"/>
            <a:ext cx="2193755" cy="642404"/>
          </a:xfrm>
          <a:prstGeom prst="rect">
            <a:avLst/>
          </a:prstGeom>
          <a:noFill/>
          <a:extLst>
            <a:ext uri="{909E8E84-426E-40DD-AFC4-6F175D3DCCD1}">
              <a14:hiddenFill xmlns:a14="http://schemas.microsoft.com/office/drawing/2010/main">
                <a:solidFill>
                  <a:srgbClr val="FFFFFF"/>
                </a:solidFill>
              </a14:hiddenFill>
            </a:ext>
          </a:extLst>
        </p:spPr>
      </p:pic>
      <p:sp>
        <p:nvSpPr>
          <p:cNvPr id="10" name="サブタイトル 5"/>
          <p:cNvSpPr>
            <a:spLocks noGrp="1"/>
          </p:cNvSpPr>
          <p:nvPr>
            <p:ph type="subTitle" idx="1"/>
          </p:nvPr>
        </p:nvSpPr>
        <p:spPr>
          <a:xfrm>
            <a:off x="1301814" y="4223723"/>
            <a:ext cx="4260786" cy="383446"/>
          </a:xfrm>
        </p:spPr>
        <p:txBody>
          <a:bodyPr>
            <a:noAutofit/>
          </a:bodyPr>
          <a:lstStyle/>
          <a:p>
            <a:r>
              <a:rPr kumimoji="1" lang="en-US" altLang="ja-JP" sz="1600" b="1" dirty="0">
                <a:latin typeface="Calibri" panose="020F0502020204030204" pitchFamily="34" charset="0"/>
              </a:rPr>
              <a:t>Panasonic </a:t>
            </a:r>
            <a:r>
              <a:rPr kumimoji="1" lang="en-US" altLang="ja-JP" sz="1600" b="1" dirty="0" err="1">
                <a:latin typeface="Calibri" panose="020F0502020204030204" pitchFamily="34" charset="0"/>
              </a:rPr>
              <a:t>i</a:t>
            </a:r>
            <a:r>
              <a:rPr kumimoji="1" lang="en-US" altLang="ja-JP" sz="1600" b="1" dirty="0">
                <a:latin typeface="Calibri" panose="020F0502020204030204" pitchFamily="34" charset="0"/>
              </a:rPr>
              <a:t>-PRO Sensing Solutions Co., </a:t>
            </a:r>
            <a:r>
              <a:rPr kumimoji="1" lang="en-US" altLang="ja-JP" sz="1600" b="1" dirty="0" smtClean="0">
                <a:latin typeface="Calibri" panose="020F0502020204030204" pitchFamily="34" charset="0"/>
              </a:rPr>
              <a:t>Ltd.</a:t>
            </a:r>
            <a:endParaRPr kumimoji="1" lang="en-US" altLang="ja-JP" sz="1600" b="1" dirty="0">
              <a:latin typeface="Calibri" panose="020F0502020204030204" pitchFamily="34" charset="0"/>
            </a:endParaRPr>
          </a:p>
        </p:txBody>
      </p:sp>
      <p:sp>
        <p:nvSpPr>
          <p:cNvPr id="11" name="サブタイトル 5"/>
          <p:cNvSpPr txBox="1">
            <a:spLocks/>
          </p:cNvSpPr>
          <p:nvPr/>
        </p:nvSpPr>
        <p:spPr>
          <a:xfrm>
            <a:off x="1362849" y="3798041"/>
            <a:ext cx="1043797" cy="338595"/>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800" kern="1200">
                <a:solidFill>
                  <a:schemeClr val="bg1"/>
                </a:solidFill>
                <a:latin typeface="+mn-lt"/>
                <a:ea typeface="+mn-ea"/>
                <a:cs typeface="+mn-cs"/>
              </a:defRPr>
            </a:lvl1pPr>
            <a:lvl2pPr marL="457200" indent="0" algn="ctr" defTabSz="457200" rtl="0" eaLnBrk="1" latinLnBrk="0" hangingPunct="1">
              <a:spcBef>
                <a:spcPct val="20000"/>
              </a:spcBef>
              <a:buSzPct val="70000"/>
              <a:buFont typeface="Wingdings" charset="2"/>
              <a:buNone/>
              <a:defRPr sz="1700" kern="1200">
                <a:solidFill>
                  <a:schemeClr val="tx1">
                    <a:tint val="75000"/>
                  </a:schemeClr>
                </a:solidFill>
                <a:latin typeface="+mn-lt"/>
                <a:ea typeface="+mn-ea"/>
                <a:cs typeface="+mn-cs"/>
              </a:defRPr>
            </a:lvl2pPr>
            <a:lvl3pPr marL="914400" indent="0" algn="ctr" defTabSz="457200" rtl="0" eaLnBrk="1" latinLnBrk="0" hangingPunct="1">
              <a:spcBef>
                <a:spcPct val="20000"/>
              </a:spcBef>
              <a:buSzPct val="70000"/>
              <a:buFont typeface="Wingdings" charset="2"/>
              <a:buNone/>
              <a:defRPr sz="1700" kern="1200">
                <a:solidFill>
                  <a:schemeClr val="tx1">
                    <a:tint val="75000"/>
                  </a:schemeClr>
                </a:solidFill>
                <a:latin typeface="+mn-lt"/>
                <a:ea typeface="+mn-ea"/>
                <a:cs typeface="+mn-cs"/>
              </a:defRPr>
            </a:lvl3pPr>
            <a:lvl4pPr marL="1371600" indent="0" algn="ctr" defTabSz="457200" rtl="0" eaLnBrk="1" latinLnBrk="0" hangingPunct="1">
              <a:spcBef>
                <a:spcPct val="20000"/>
              </a:spcBef>
              <a:buSzPct val="70000"/>
              <a:buFont typeface="Wingdings" charset="2"/>
              <a:buNone/>
              <a:defRPr sz="1700" kern="1200">
                <a:solidFill>
                  <a:schemeClr val="tx1">
                    <a:tint val="75000"/>
                  </a:schemeClr>
                </a:solidFill>
                <a:latin typeface="+mn-lt"/>
                <a:ea typeface="+mn-ea"/>
                <a:cs typeface="+mn-cs"/>
              </a:defRPr>
            </a:lvl4pPr>
            <a:lvl5pPr marL="1828800" indent="0" algn="ctr" defTabSz="457200" rtl="0" eaLnBrk="1" latinLnBrk="0" hangingPunct="1">
              <a:spcBef>
                <a:spcPct val="20000"/>
              </a:spcBef>
              <a:buSzPct val="70000"/>
              <a:buFont typeface="Wingdings" charset="2"/>
              <a:buNone/>
              <a:defRPr sz="17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kumimoji="1" lang="en-US" altLang="ja-JP" sz="1600" b="1" dirty="0" smtClean="0">
                <a:effectLst/>
                <a:latin typeface="Calibri" panose="020F0502020204030204" pitchFamily="34" charset="0"/>
              </a:rPr>
              <a:t>Ver. </a:t>
            </a:r>
            <a:r>
              <a:rPr kumimoji="1" lang="en-US" altLang="ja-JP" sz="1600" b="1" dirty="0" smtClean="0">
                <a:effectLst/>
                <a:latin typeface="Calibri" panose="020F0502020204030204" pitchFamily="34" charset="0"/>
              </a:rPr>
              <a:t>1.21</a:t>
            </a:r>
            <a:endParaRPr kumimoji="0" lang="en-US" altLang="ja-JP" sz="1600" b="1" dirty="0">
              <a:effectLst/>
              <a:latin typeface="Calibri" panose="020F0502020204030204" pitchFamily="34" charset="0"/>
            </a:endParaRPr>
          </a:p>
        </p:txBody>
      </p:sp>
    </p:spTree>
    <p:extLst>
      <p:ext uri="{BB962C8B-B14F-4D97-AF65-F5344CB8AC3E}">
        <p14:creationId xmlns:p14="http://schemas.microsoft.com/office/powerpoint/2010/main" val="3889200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a:bodyPr>
          <a:lstStyle/>
          <a:p>
            <a:r>
              <a:rPr lang="en-US" altLang="ja-JP" b="1" dirty="0">
                <a:solidFill>
                  <a:srgbClr val="FFFFFF"/>
                </a:solidFill>
                <a:latin typeface="Tahoma" pitchFamily="34" charset="0"/>
                <a:cs typeface="Tahoma" pitchFamily="34" charset="0"/>
              </a:rPr>
              <a:t>IP-Network friendly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10</a:t>
            </a:fld>
            <a:endParaRPr lang="en-US"/>
          </a:p>
        </p:txBody>
      </p:sp>
      <p:sp>
        <p:nvSpPr>
          <p:cNvPr id="5" name="正方形/長方形 4"/>
          <p:cNvSpPr>
            <a:spLocks noChangeArrowheads="1"/>
          </p:cNvSpPr>
          <p:nvPr/>
        </p:nvSpPr>
        <p:spPr bwMode="auto">
          <a:xfrm>
            <a:off x="319470" y="730174"/>
            <a:ext cx="4894263"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400" b="1" dirty="0">
                <a:effectLst/>
                <a:latin typeface="Tahoma" pitchFamily="34" charset="0"/>
                <a:ea typeface="HGPｺﾞｼｯｸE" pitchFamily="50" charset="-128"/>
                <a:cs typeface="Tahoma" pitchFamily="34" charset="0"/>
                <a:sym typeface="Lucida Grande"/>
              </a:rPr>
              <a:t>Appropriate-sized video stream </a:t>
            </a:r>
            <a:endParaRPr kumimoji="0" lang="en-US" altLang="ja-JP" sz="1400" dirty="0">
              <a:effectLst/>
              <a:latin typeface="Tahoma" pitchFamily="34" charset="0"/>
              <a:ea typeface="HGPｺﾞｼｯｸE" pitchFamily="50" charset="-128"/>
              <a:cs typeface="Tahoma" pitchFamily="34" charset="0"/>
              <a:sym typeface="Lucida Grande"/>
            </a:endParaRPr>
          </a:p>
          <a:p>
            <a:pPr eaLnBrk="1" hangingPunct="1">
              <a:spcBef>
                <a:spcPts val="400"/>
              </a:spcBef>
              <a:buFontTx/>
              <a:buNone/>
            </a:pPr>
            <a:r>
              <a:rPr kumimoji="0" lang="en-US" altLang="ja-JP" sz="1200" dirty="0">
                <a:effectLst/>
                <a:latin typeface="Tahoma" pitchFamily="34" charset="0"/>
                <a:ea typeface="HGPｺﾞｼｯｸE" pitchFamily="50" charset="-128"/>
                <a:cs typeface="Tahoma" pitchFamily="34" charset="0"/>
                <a:sym typeface="Lucida Grande"/>
              </a:rPr>
              <a:t>Monitors, recorders, smartphones and remote sites such as branches have different requirements for image quality and network bandwidth. </a:t>
            </a:r>
            <a:r>
              <a:rPr kumimoji="0" lang="en-US" altLang="ja-JP" sz="1200" dirty="0" smtClean="0">
                <a:effectLst/>
                <a:latin typeface="Tahoma" pitchFamily="34" charset="0"/>
                <a:ea typeface="HGPｺﾞｼｯｸE" pitchFamily="50" charset="-128"/>
                <a:cs typeface="Tahoma" pitchFamily="34" charset="0"/>
                <a:sym typeface="Lucida Grande"/>
              </a:rPr>
              <a:t>The Aero PTZ camera </a:t>
            </a:r>
            <a:r>
              <a:rPr kumimoji="0" lang="en-US" altLang="ja-JP" sz="1200" dirty="0">
                <a:effectLst/>
                <a:latin typeface="Tahoma" pitchFamily="34" charset="0"/>
                <a:ea typeface="HGPｺﾞｼｯｸE" pitchFamily="50" charset="-128"/>
                <a:cs typeface="Tahoma" pitchFamily="34" charset="0"/>
                <a:sym typeface="Lucida Grande"/>
              </a:rPr>
              <a:t>saves the network bandwidth, sending out up to four H.264 (High profile) streams and JPEG streams sized appropriately for each device requirement. </a:t>
            </a:r>
          </a:p>
          <a:p>
            <a:pPr eaLnBrk="1" hangingPunct="1">
              <a:spcBef>
                <a:spcPct val="0"/>
              </a:spcBef>
              <a:buFontTx/>
              <a:buNone/>
            </a:pPr>
            <a:endParaRPr kumimoji="0" lang="en-US" altLang="ja-JP" sz="900"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r>
              <a:rPr kumimoji="0" lang="en-US" altLang="ja-JP" sz="1400" b="1" dirty="0">
                <a:effectLst/>
                <a:latin typeface="Tahoma" pitchFamily="34" charset="0"/>
                <a:ea typeface="HGPｺﾞｼｯｸE" pitchFamily="50" charset="-128"/>
                <a:cs typeface="Tahoma" pitchFamily="34" charset="0"/>
                <a:sym typeface="Lucida Grande"/>
              </a:rPr>
              <a:t>Higher H.264 compression  </a:t>
            </a:r>
          </a:p>
          <a:p>
            <a:pPr eaLnBrk="1" hangingPunct="1">
              <a:spcBef>
                <a:spcPct val="0"/>
              </a:spcBef>
              <a:buFontTx/>
              <a:buNone/>
            </a:pPr>
            <a:r>
              <a:rPr kumimoji="0" lang="en-US" altLang="ja-JP" sz="1200" dirty="0">
                <a:effectLst/>
                <a:latin typeface="Tahoma" pitchFamily="34" charset="0"/>
                <a:ea typeface="HGPｺﾞｼｯｸE" pitchFamily="50" charset="-128"/>
                <a:cs typeface="Tahoma" pitchFamily="34" charset="0"/>
                <a:sym typeface="Lucida Grande"/>
              </a:rPr>
              <a:t>With the latest </a:t>
            </a:r>
            <a:r>
              <a:rPr kumimoji="0" lang="en-US" altLang="ja-JP" sz="1200" dirty="0" smtClean="0">
                <a:effectLst/>
                <a:latin typeface="Tahoma" pitchFamily="34" charset="0"/>
                <a:ea typeface="HGPｺﾞｼｯｸE" pitchFamily="50" charset="-128"/>
                <a:cs typeface="Tahoma" pitchFamily="34" charset="0"/>
                <a:sym typeface="Lucida Grande"/>
              </a:rPr>
              <a:t>LSI</a:t>
            </a:r>
            <a:r>
              <a:rPr kumimoji="0" lang="en-US" altLang="ja-JP" sz="1200" dirty="0">
                <a:effectLst/>
                <a:latin typeface="Tahoma" pitchFamily="34" charset="0"/>
                <a:ea typeface="HGPｺﾞｼｯｸE" pitchFamily="50" charset="-128"/>
                <a:cs typeface="Tahoma" pitchFamily="34" charset="0"/>
                <a:sym typeface="Lucida Grande"/>
              </a:rPr>
              <a:t>, </a:t>
            </a:r>
            <a:r>
              <a:rPr kumimoji="0" lang="en-US" altLang="ja-JP" sz="1200" dirty="0" smtClean="0">
                <a:effectLst/>
                <a:latin typeface="Tahoma" pitchFamily="34" charset="0"/>
                <a:ea typeface="HGPｺﾞｼｯｸE" pitchFamily="50" charset="-128"/>
                <a:cs typeface="Tahoma" pitchFamily="34" charset="0"/>
                <a:sym typeface="Lucida Grande"/>
              </a:rPr>
              <a:t>the Aero PTZ </a:t>
            </a:r>
            <a:r>
              <a:rPr kumimoji="0" lang="en-US" altLang="ja-JP" sz="1200" dirty="0">
                <a:effectLst/>
                <a:latin typeface="Tahoma" pitchFamily="34" charset="0"/>
                <a:ea typeface="HGPｺﾞｼｯｸE" pitchFamily="50" charset="-128"/>
                <a:cs typeface="Tahoma" pitchFamily="34" charset="0"/>
                <a:sym typeface="Lucida Grande"/>
              </a:rPr>
              <a:t>camera saves the network bandwidth and the recorder disk space, keeping high quality of images. </a:t>
            </a:r>
          </a:p>
          <a:p>
            <a:pPr eaLnBrk="1" hangingPunct="1">
              <a:spcBef>
                <a:spcPct val="0"/>
              </a:spcBef>
              <a:buFontTx/>
              <a:buNone/>
            </a:pPr>
            <a:endParaRPr kumimoji="0" lang="en-US" altLang="ja-JP" sz="900"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r>
              <a:rPr kumimoji="0" lang="en-US" altLang="ja-JP" sz="1400" b="1" dirty="0" smtClean="0">
                <a:effectLst/>
                <a:latin typeface="Tahoma" pitchFamily="34" charset="0"/>
                <a:ea typeface="HGPｺﾞｼｯｸE" pitchFamily="50" charset="-128"/>
                <a:cs typeface="Tahoma" pitchFamily="34" charset="0"/>
                <a:sym typeface="Lucida Grande"/>
              </a:rPr>
              <a:t>Smart coding Technology   </a:t>
            </a:r>
            <a:endParaRPr kumimoji="0" lang="en-US" altLang="ja-JP" sz="1400" b="1" dirty="0">
              <a:effectLst/>
              <a:latin typeface="Tahoma" pitchFamily="34" charset="0"/>
              <a:ea typeface="HGPｺﾞｼｯｸE" pitchFamily="50" charset="-128"/>
              <a:cs typeface="Tahoma" pitchFamily="34" charset="0"/>
              <a:sym typeface="Lucida Grande"/>
            </a:endParaRPr>
          </a:p>
          <a:p>
            <a:pPr eaLnBrk="1" hangingPunct="1">
              <a:spcBef>
                <a:spcPts val="400"/>
              </a:spcBef>
              <a:buNone/>
            </a:pPr>
            <a:r>
              <a:rPr kumimoji="0" lang="en-US" altLang="ja-JP" sz="1200" dirty="0">
                <a:effectLst/>
                <a:latin typeface="Tahoma" pitchFamily="34" charset="0"/>
                <a:ea typeface="HGPｺﾞｼｯｸE" pitchFamily="50" charset="-128"/>
                <a:cs typeface="Tahoma" pitchFamily="34" charset="0"/>
                <a:sym typeface="Lucida Grande"/>
              </a:rPr>
              <a:t>Group of </a:t>
            </a:r>
            <a:r>
              <a:rPr kumimoji="0" lang="en-US" altLang="ja-JP" sz="1200" dirty="0" smtClean="0">
                <a:effectLst/>
                <a:latin typeface="Tahoma" pitchFamily="34" charset="0"/>
                <a:ea typeface="HGPｺﾞｼｯｸE" pitchFamily="50" charset="-128"/>
                <a:cs typeface="Tahoma" pitchFamily="34" charset="0"/>
                <a:sym typeface="Lucida Grande"/>
              </a:rPr>
              <a:t>Pictures (GOP)</a:t>
            </a:r>
            <a:r>
              <a:rPr lang="en-US" altLang="ja-JP" sz="1200" dirty="0" smtClean="0">
                <a:effectLst/>
                <a:latin typeface="Tahoma" pitchFamily="34" charset="0"/>
                <a:ea typeface="HGPｺﾞｼｯｸE" pitchFamily="50" charset="-128"/>
              </a:rPr>
              <a:t> </a:t>
            </a:r>
            <a:r>
              <a:rPr lang="en-US" altLang="ja-JP" sz="1200" dirty="0">
                <a:effectLst/>
                <a:latin typeface="Tahoma" pitchFamily="34" charset="0"/>
                <a:ea typeface="HGPｺﾞｼｯｸE" pitchFamily="50" charset="-128"/>
              </a:rPr>
              <a:t>control removes unnecessary information from the frame for realizing efficient encoding.</a:t>
            </a:r>
            <a:endParaRPr kumimoji="0" lang="en-US" altLang="ja-JP" sz="1200" dirty="0">
              <a:effectLst/>
              <a:latin typeface="Tahoma" pitchFamily="34" charset="0"/>
              <a:ea typeface="HGPｺﾞｼｯｸE" pitchFamily="50" charset="-128"/>
              <a:cs typeface="Tahoma" pitchFamily="34" charset="0"/>
              <a:sym typeface="Lucida Grande"/>
            </a:endParaRPr>
          </a:p>
          <a:p>
            <a:pPr eaLnBrk="1" hangingPunct="1">
              <a:spcBef>
                <a:spcPts val="400"/>
              </a:spcBef>
              <a:buFontTx/>
              <a:buNone/>
            </a:pPr>
            <a:r>
              <a:rPr kumimoji="0" lang="en-US" altLang="ja-JP" sz="1200" dirty="0" smtClean="0">
                <a:effectLst/>
                <a:latin typeface="Tahoma" pitchFamily="34" charset="0"/>
                <a:ea typeface="HGPｺﾞｼｯｸE" pitchFamily="50" charset="-128"/>
                <a:cs typeface="Tahoma" pitchFamily="34" charset="0"/>
                <a:sym typeface="Lucida Grande"/>
              </a:rPr>
              <a:t>With the latest bitrate reducing technology, GOP</a:t>
            </a:r>
            <a:r>
              <a:rPr kumimoji="0" lang="en-US" altLang="ja-JP" sz="1200" dirty="0">
                <a:effectLst/>
                <a:latin typeface="Tahoma" pitchFamily="34" charset="0"/>
                <a:ea typeface="HGPｺﾞｼｯｸE" pitchFamily="50" charset="-128"/>
                <a:cs typeface="Tahoma" pitchFamily="34" charset="0"/>
                <a:sym typeface="Lucida Grande"/>
              </a:rPr>
              <a:t> </a:t>
            </a:r>
            <a:r>
              <a:rPr kumimoji="0" lang="en-US" altLang="ja-JP" sz="1200" dirty="0" smtClean="0">
                <a:effectLst/>
                <a:latin typeface="Tahoma" pitchFamily="34" charset="0"/>
                <a:ea typeface="HGPｺﾞｼｯｸE" pitchFamily="50" charset="-128"/>
                <a:cs typeface="Tahoma" pitchFamily="34" charset="0"/>
                <a:sym typeface="Lucida Grande"/>
              </a:rPr>
              <a:t>control and 3D-MNR, the Aero PTZ camera saves the network bandwidth and the recorder disk space.</a:t>
            </a:r>
            <a:endParaRPr kumimoji="0" lang="en-US" altLang="ja-JP" sz="1200" dirty="0">
              <a:effectLst/>
              <a:latin typeface="Tahoma" pitchFamily="34" charset="0"/>
              <a:ea typeface="HGPｺﾞｼｯｸE" pitchFamily="50" charset="-128"/>
              <a:cs typeface="Tahoma" pitchFamily="34" charset="0"/>
              <a:sym typeface="Lucida Grande"/>
            </a:endParaRPr>
          </a:p>
        </p:txBody>
      </p:sp>
      <p:graphicFrame>
        <p:nvGraphicFramePr>
          <p:cNvPr id="6" name="表 5"/>
          <p:cNvGraphicFramePr>
            <a:graphicFrameLocks noGrp="1"/>
          </p:cNvGraphicFramePr>
          <p:nvPr>
            <p:extLst>
              <p:ext uri="{D42A27DB-BD31-4B8C-83A1-F6EECF244321}">
                <p14:modId xmlns:p14="http://schemas.microsoft.com/office/powerpoint/2010/main" val="1780518789"/>
              </p:ext>
            </p:extLst>
          </p:nvPr>
        </p:nvGraphicFramePr>
        <p:xfrm>
          <a:off x="5340240" y="2204394"/>
          <a:ext cx="3462474" cy="746694"/>
        </p:xfrm>
        <a:graphic>
          <a:graphicData uri="http://schemas.openxmlformats.org/drawingml/2006/table">
            <a:tbl>
              <a:tblPr firstRow="1" bandRow="1">
                <a:tableStyleId>{5C22544A-7EE6-4342-B048-85BDC9FD1C3A}</a:tableStyleId>
              </a:tblPr>
              <a:tblGrid>
                <a:gridCol w="1267914">
                  <a:extLst>
                    <a:ext uri="{9D8B030D-6E8A-4147-A177-3AD203B41FA5}">
                      <a16:colId xmlns:a16="http://schemas.microsoft.com/office/drawing/2014/main" val="20000"/>
                    </a:ext>
                  </a:extLst>
                </a:gridCol>
                <a:gridCol w="1126146">
                  <a:extLst>
                    <a:ext uri="{9D8B030D-6E8A-4147-A177-3AD203B41FA5}">
                      <a16:colId xmlns:a16="http://schemas.microsoft.com/office/drawing/2014/main" val="20001"/>
                    </a:ext>
                  </a:extLst>
                </a:gridCol>
                <a:gridCol w="1068414">
                  <a:extLst>
                    <a:ext uri="{9D8B030D-6E8A-4147-A177-3AD203B41FA5}">
                      <a16:colId xmlns:a16="http://schemas.microsoft.com/office/drawing/2014/main" val="20002"/>
                    </a:ext>
                  </a:extLst>
                </a:gridCol>
              </a:tblGrid>
              <a:tr h="0">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 Cameras</a:t>
                      </a:r>
                      <a:endParaRPr kumimoji="1" lang="ja-JP" altLang="en-US" sz="800" b="0" dirty="0">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WV-SW598</a:t>
                      </a:r>
                    </a:p>
                    <a:p>
                      <a:pPr algn="ctr"/>
                      <a:r>
                        <a:rPr kumimoji="1" lang="en-US" altLang="ja-JP" sz="700" b="0" dirty="0" smtClean="0">
                          <a:latin typeface="Tahoma" panose="020B0604030504040204" pitchFamily="34" charset="0"/>
                          <a:ea typeface="Tahoma" panose="020B0604030504040204" pitchFamily="34" charset="0"/>
                          <a:cs typeface="Tahoma" panose="020B0604030504040204" pitchFamily="34" charset="0"/>
                        </a:rPr>
                        <a:t>(Smart Coding</a:t>
                      </a:r>
                      <a:r>
                        <a:rPr kumimoji="1" lang="en-US" altLang="ja-JP" sz="700" b="0" baseline="0" dirty="0" smtClean="0">
                          <a:latin typeface="Tahoma" panose="020B0604030504040204" pitchFamily="34" charset="0"/>
                          <a:ea typeface="Tahoma" panose="020B0604030504040204" pitchFamily="34" charset="0"/>
                          <a:cs typeface="Tahoma" panose="020B0604030504040204" pitchFamily="34" charset="0"/>
                        </a:rPr>
                        <a:t> : OFF)</a:t>
                      </a:r>
                      <a:endParaRPr kumimoji="1" lang="ja-JP" altLang="en-US" sz="800" b="0" dirty="0">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WV-SUD638</a:t>
                      </a:r>
                      <a:endParaRPr kumimoji="1" lang="ja-JP" altLang="en-US" sz="800" b="0" dirty="0">
                        <a:solidFill>
                          <a:schemeClr val="bg1"/>
                        </a:solidFill>
                        <a:latin typeface="Tahoma" panose="020B0604030504040204" pitchFamily="34" charset="0"/>
                        <a:cs typeface="Tahoma" panose="020B0604030504040204" pitchFamily="34" charset="0"/>
                      </a:endParaRPr>
                    </a:p>
                  </a:txBody>
                  <a:tcPr marL="91476" marR="91476" marT="45709" marB="45709"/>
                </a:tc>
                <a:extLst>
                  <a:ext uri="{0D108BD9-81ED-4DB2-BD59-A6C34878D82A}">
                    <a16:rowId xmlns:a16="http://schemas.microsoft.com/office/drawing/2014/main" val="10000"/>
                  </a:ext>
                </a:extLst>
              </a:tr>
              <a:tr h="0">
                <a:tc>
                  <a:txBody>
                    <a:bodyPr/>
                    <a:lstStyle/>
                    <a:p>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Full HD at 30fps</a:t>
                      </a:r>
                      <a:endParaRPr kumimoji="1" lang="ja-JP" altLang="en-US" sz="800" b="0" dirty="0">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4 Mbps</a:t>
                      </a:r>
                      <a:endParaRPr kumimoji="1" lang="ja-JP" altLang="en-US" sz="800" b="0" dirty="0">
                        <a:solidFill>
                          <a:schemeClr val="tx1"/>
                        </a:solidFill>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3 Mbps ( -25%)</a:t>
                      </a:r>
                      <a:endParaRPr kumimoji="1" lang="ja-JP" altLang="en-US" sz="800" b="0" dirty="0">
                        <a:solidFill>
                          <a:schemeClr val="tx1"/>
                        </a:solidFill>
                        <a:latin typeface="Tahoma" panose="020B0604030504040204" pitchFamily="34" charset="0"/>
                        <a:cs typeface="Tahoma" panose="020B0604030504040204" pitchFamily="34" charset="0"/>
                      </a:endParaRPr>
                    </a:p>
                  </a:txBody>
                  <a:tcPr marL="91476" marR="91476" marT="45709" marB="45709"/>
                </a:tc>
                <a:extLst>
                  <a:ext uri="{0D108BD9-81ED-4DB2-BD59-A6C34878D82A}">
                    <a16:rowId xmlns:a16="http://schemas.microsoft.com/office/drawing/2014/main" val="10001"/>
                  </a:ext>
                </a:extLst>
              </a:tr>
              <a:tr h="0">
                <a:tc>
                  <a:txBody>
                    <a:bodyPr/>
                    <a:lstStyle/>
                    <a:p>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Full</a:t>
                      </a:r>
                      <a:r>
                        <a:rPr kumimoji="1" lang="en-US" altLang="ja-JP" sz="800" baseline="0" dirty="0" smtClean="0">
                          <a:latin typeface="Tahoma" panose="020B0604030504040204" pitchFamily="34" charset="0"/>
                          <a:ea typeface="Tahoma" panose="020B0604030504040204" pitchFamily="34" charset="0"/>
                          <a:cs typeface="Tahoma" panose="020B0604030504040204" pitchFamily="34" charset="0"/>
                        </a:rPr>
                        <a:t> HD at </a:t>
                      </a: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10fps</a:t>
                      </a:r>
                      <a:endParaRPr kumimoji="1" lang="ja-JP" altLang="en-US" sz="800" b="0" dirty="0">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4 Mbps</a:t>
                      </a:r>
                      <a:endParaRPr kumimoji="1" lang="ja-JP" altLang="en-US" sz="800" b="0" dirty="0">
                        <a:solidFill>
                          <a:schemeClr val="tx1"/>
                        </a:solidFill>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2 Mbps ( -50%)</a:t>
                      </a:r>
                      <a:endParaRPr kumimoji="1" lang="ja-JP" altLang="en-US" sz="800" b="0" dirty="0">
                        <a:solidFill>
                          <a:schemeClr val="tx1"/>
                        </a:solidFill>
                        <a:latin typeface="Tahoma" panose="020B0604030504040204" pitchFamily="34" charset="0"/>
                        <a:cs typeface="Tahoma" panose="020B0604030504040204" pitchFamily="34" charset="0"/>
                      </a:endParaRPr>
                    </a:p>
                  </a:txBody>
                  <a:tcPr marL="91476" marR="91476" marT="45709" marB="45709"/>
                </a:tc>
                <a:extLst>
                  <a:ext uri="{0D108BD9-81ED-4DB2-BD59-A6C34878D82A}">
                    <a16:rowId xmlns:a16="http://schemas.microsoft.com/office/drawing/2014/main" val="10002"/>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461716898"/>
              </p:ext>
            </p:extLst>
          </p:nvPr>
        </p:nvGraphicFramePr>
        <p:xfrm>
          <a:off x="1227404" y="4048349"/>
          <a:ext cx="3636696" cy="601178"/>
        </p:xfrm>
        <a:graphic>
          <a:graphicData uri="http://schemas.openxmlformats.org/drawingml/2006/table">
            <a:tbl>
              <a:tblPr firstRow="1" bandRow="1">
                <a:tableStyleId>{5C22544A-7EE6-4342-B048-85BDC9FD1C3A}</a:tableStyleId>
              </a:tblPr>
              <a:tblGrid>
                <a:gridCol w="1452120">
                  <a:extLst>
                    <a:ext uri="{9D8B030D-6E8A-4147-A177-3AD203B41FA5}">
                      <a16:colId xmlns:a16="http://schemas.microsoft.com/office/drawing/2014/main" val="20000"/>
                    </a:ext>
                  </a:extLst>
                </a:gridCol>
                <a:gridCol w="952676">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tblGrid>
              <a:tr h="0">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 Scene</a:t>
                      </a:r>
                      <a:endParaRPr kumimoji="1" lang="ja-JP" altLang="en-US" sz="800" b="0" dirty="0">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Without</a:t>
                      </a:r>
                      <a:r>
                        <a:rPr kumimoji="1" lang="en-US" altLang="ja-JP" sz="800" baseline="0" dirty="0" smtClean="0">
                          <a:latin typeface="Tahoma" panose="020B0604030504040204" pitchFamily="34" charset="0"/>
                          <a:ea typeface="Tahoma" panose="020B0604030504040204" pitchFamily="34" charset="0"/>
                          <a:cs typeface="Tahoma" panose="020B0604030504040204" pitchFamily="34" charset="0"/>
                        </a:rPr>
                        <a:t> GOP</a:t>
                      </a:r>
                      <a:endParaRPr kumimoji="1" lang="ja-JP" altLang="en-US" sz="800" b="0" dirty="0">
                        <a:latin typeface="Tahoma" panose="020B0604030504040204" pitchFamily="34" charset="0"/>
                        <a:cs typeface="Tahoma" panose="020B0604030504040204" pitchFamily="34" charset="0"/>
                      </a:endParaRPr>
                    </a:p>
                  </a:txBody>
                  <a:tcPr marL="91476" marR="91476" marT="45709" marB="45709"/>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With GOP</a:t>
                      </a:r>
                      <a:endParaRPr kumimoji="1" lang="ja-JP" altLang="en-US" sz="800" b="0" dirty="0">
                        <a:solidFill>
                          <a:schemeClr val="bg1"/>
                        </a:solidFill>
                        <a:latin typeface="Tahoma" panose="020B0604030504040204" pitchFamily="34" charset="0"/>
                        <a:cs typeface="Tahoma" panose="020B0604030504040204" pitchFamily="34" charset="0"/>
                      </a:endParaRPr>
                    </a:p>
                  </a:txBody>
                  <a:tcPr marL="91476" marR="91476" marT="45709" marB="45709"/>
                </a:tc>
                <a:extLst>
                  <a:ext uri="{0D108BD9-81ED-4DB2-BD59-A6C34878D82A}">
                    <a16:rowId xmlns:a16="http://schemas.microsoft.com/office/drawing/2014/main" val="10000"/>
                  </a:ext>
                </a:extLst>
              </a:tr>
              <a:tr h="0">
                <a:tc>
                  <a:txBody>
                    <a:bodyPr/>
                    <a:lstStyle/>
                    <a:p>
                      <a:pPr algn="l"/>
                      <a:r>
                        <a:rPr kumimoji="1" lang="en-US" altLang="ja-JP" sz="800" kern="1200" dirty="0" smtClean="0">
                          <a:effectLst/>
                          <a:latin typeface="Tahoma" panose="020B0604030504040204" pitchFamily="34" charset="0"/>
                          <a:ea typeface="Tahoma" panose="020B0604030504040204" pitchFamily="34" charset="0"/>
                          <a:cs typeface="Tahoma" panose="020B0604030504040204" pitchFamily="34" charset="0"/>
                        </a:rPr>
                        <a:t>Heavy traffic of people</a:t>
                      </a:r>
                      <a:endParaRPr kumimoji="1" lang="ja-JP" altLang="ja-JP" sz="800" b="0" kern="1200" dirty="0">
                        <a:solidFill>
                          <a:schemeClr val="dk1"/>
                        </a:solidFill>
                        <a:effectLst/>
                        <a:latin typeface="Tahoma" panose="020B0604030504040204" pitchFamily="34" charset="0"/>
                        <a:ea typeface="+mn-ea"/>
                        <a:cs typeface="Tahoma" panose="020B0604030504040204" pitchFamily="34" charset="0"/>
                      </a:endParaRPr>
                    </a:p>
                  </a:txBody>
                  <a:tcPr marL="36000" marR="36000" marT="36000" marB="36000" anchor="ctr"/>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3</a:t>
                      </a:r>
                      <a:r>
                        <a:rPr kumimoji="1" lang="ja-JP" altLang="en-US" sz="800" baseline="0" dirty="0" smtClean="0">
                          <a:latin typeface="Tahoma" panose="020B0604030504040204" pitchFamily="34" charset="0"/>
                          <a:cs typeface="Tahoma" panose="020B0604030504040204" pitchFamily="34" charset="0"/>
                        </a:rPr>
                        <a:t> </a:t>
                      </a: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Mbps</a:t>
                      </a:r>
                      <a:endParaRPr kumimoji="1" lang="ja-JP" altLang="en-US" sz="800" b="0" dirty="0">
                        <a:latin typeface="Tahoma" panose="020B0604030504040204" pitchFamily="34" charset="0"/>
                        <a:ea typeface="Meiryo UI" panose="020B0604030504040204" pitchFamily="50" charset="-128"/>
                        <a:cs typeface="Tahoma" panose="020B0604030504040204" pitchFamily="34" charset="0"/>
                      </a:endParaRPr>
                    </a:p>
                  </a:txBody>
                  <a:tcPr marL="36000" marR="36000" marT="36000" marB="36000" anchor="ctr"/>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3 Mbps</a:t>
                      </a:r>
                      <a:endParaRPr kumimoji="1" lang="ja-JP" altLang="en-US" sz="800" b="0" dirty="0">
                        <a:latin typeface="Tahoma" panose="020B0604030504040204" pitchFamily="34" charset="0"/>
                        <a:ea typeface="Meiryo UI" panose="020B0604030504040204" pitchFamily="50" charset="-128"/>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0">
                <a:tc>
                  <a:txBody>
                    <a:bodyPr/>
                    <a:lstStyle/>
                    <a:p>
                      <a:pPr algn="l"/>
                      <a:r>
                        <a:rPr kumimoji="1" lang="en-US" altLang="ja-JP" sz="800" kern="1200" dirty="0" smtClean="0">
                          <a:effectLst/>
                          <a:latin typeface="Tahoma" panose="020B0604030504040204" pitchFamily="34" charset="0"/>
                          <a:ea typeface="Tahoma" panose="020B0604030504040204" pitchFamily="34" charset="0"/>
                          <a:cs typeface="Tahoma" panose="020B0604030504040204" pitchFamily="34" charset="0"/>
                        </a:rPr>
                        <a:t>Minimal traffic of people</a:t>
                      </a:r>
                      <a:endParaRPr kumimoji="1" lang="en-US" altLang="ja-JP" sz="800" b="0" dirty="0" smtClean="0">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2 Mbps</a:t>
                      </a:r>
                      <a:endParaRPr kumimoji="1" lang="ja-JP" altLang="en-US" sz="800" b="0" dirty="0">
                        <a:latin typeface="Tahoma" panose="020B0604030504040204" pitchFamily="34" charset="0"/>
                        <a:ea typeface="Meiryo UI" panose="020B0604030504040204" pitchFamily="50" charset="-128"/>
                        <a:cs typeface="Tahoma" panose="020B0604030504040204" pitchFamily="34" charset="0"/>
                      </a:endParaRPr>
                    </a:p>
                  </a:txBody>
                  <a:tcPr marL="36000" marR="36000" marT="36000" marB="36000" anchor="ctr"/>
                </a:tc>
                <a:tc>
                  <a:txBody>
                    <a:bodyPr/>
                    <a:lstStyle/>
                    <a:p>
                      <a:pPr algn="ct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1 Mbps(-50</a:t>
                      </a:r>
                      <a:r>
                        <a:rPr kumimoji="1" lang="ja-JP" altLang="en-US" sz="800" baseline="0" dirty="0" smtClean="0">
                          <a:latin typeface="Tahoma" panose="020B0604030504040204" pitchFamily="34" charset="0"/>
                          <a:cs typeface="Tahoma" panose="020B0604030504040204" pitchFamily="34" charset="0"/>
                        </a:rPr>
                        <a:t> </a:t>
                      </a:r>
                      <a:r>
                        <a:rPr kumimoji="1" lang="en-US" altLang="ja-JP" sz="800" baseline="0" dirty="0" smtClean="0">
                          <a:latin typeface="Tahoma" panose="020B0604030504040204" pitchFamily="34" charset="0"/>
                          <a:ea typeface="Tahoma" panose="020B0604030504040204" pitchFamily="34" charset="0"/>
                          <a:cs typeface="Tahoma" panose="020B0604030504040204" pitchFamily="34" charset="0"/>
                        </a:rPr>
                        <a:t>to - 60</a:t>
                      </a:r>
                      <a:r>
                        <a:rPr kumimoji="1" lang="en-US" altLang="ja-JP" sz="800" dirty="0" smtClean="0">
                          <a:latin typeface="Tahoma" panose="020B0604030504040204" pitchFamily="34" charset="0"/>
                          <a:ea typeface="Tahoma" panose="020B0604030504040204" pitchFamily="34" charset="0"/>
                          <a:cs typeface="Tahoma" panose="020B0604030504040204" pitchFamily="34" charset="0"/>
                        </a:rPr>
                        <a:t>%)</a:t>
                      </a:r>
                      <a:endParaRPr kumimoji="1" lang="ja-JP" altLang="en-US" sz="800" b="0" dirty="0">
                        <a:solidFill>
                          <a:schemeClr val="tx1"/>
                        </a:solidFill>
                        <a:latin typeface="Tahoma" panose="020B0604030504040204" pitchFamily="34" charset="0"/>
                        <a:ea typeface="Meiryo UI" panose="020B0604030504040204" pitchFamily="50" charset="-128"/>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bl>
          </a:graphicData>
        </a:graphic>
      </p:graphicFrame>
      <p:sp>
        <p:nvSpPr>
          <p:cNvPr id="8" name="テキスト ボックス 2"/>
          <p:cNvSpPr txBox="1">
            <a:spLocks noChangeAspect="1" noChangeArrowheads="1"/>
          </p:cNvSpPr>
          <p:nvPr/>
        </p:nvSpPr>
        <p:spPr bwMode="auto">
          <a:xfrm>
            <a:off x="5010876" y="4413843"/>
            <a:ext cx="2119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eaLnBrk="1" hangingPunct="1"/>
            <a:r>
              <a:rPr lang="en-US" altLang="ja-JP" sz="800" dirty="0">
                <a:effectLst/>
                <a:latin typeface="Tahoma" panose="020B0604030504040204" pitchFamily="34" charset="0"/>
                <a:ea typeface="Tahoma" panose="020B0604030504040204" pitchFamily="34" charset="0"/>
                <a:cs typeface="Tahoma" panose="020B0604030504040204" pitchFamily="34" charset="0"/>
              </a:rPr>
              <a:t>When people are walking, I-frame is inserted at regular intervals as usual.</a:t>
            </a:r>
            <a:endParaRPr lang="ja-JP" altLang="en-US" sz="800" dirty="0">
              <a:effectLst/>
              <a:latin typeface="Tahoma" panose="020B0604030504040204" pitchFamily="34" charset="0"/>
              <a:ea typeface="+mj-ea"/>
              <a:cs typeface="Tahoma" panose="020B0604030504040204" pitchFamily="34" charset="0"/>
            </a:endParaRPr>
          </a:p>
        </p:txBody>
      </p:sp>
      <p:sp>
        <p:nvSpPr>
          <p:cNvPr id="9" name="テキスト ボックス 10"/>
          <p:cNvSpPr txBox="1">
            <a:spLocks noChangeAspect="1" noChangeArrowheads="1"/>
          </p:cNvSpPr>
          <p:nvPr/>
        </p:nvSpPr>
        <p:spPr bwMode="auto">
          <a:xfrm>
            <a:off x="6873459" y="4413843"/>
            <a:ext cx="23295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eaLnBrk="1" hangingPunct="1"/>
            <a:r>
              <a:rPr lang="en-US" altLang="ja-JP" sz="800" dirty="0">
                <a:effectLst/>
                <a:latin typeface="Tahoma" panose="020B0604030504040204" pitchFamily="34" charset="0"/>
                <a:ea typeface="Tahoma" panose="020B0604030504040204" pitchFamily="34" charset="0"/>
                <a:cs typeface="Tahoma" panose="020B0604030504040204" pitchFamily="34" charset="0"/>
              </a:rPr>
              <a:t>When there is no person walking, I-frames are thinned down to reduce the amount of data.</a:t>
            </a:r>
            <a:endParaRPr lang="ja-JP" altLang="en-US" sz="800" dirty="0">
              <a:effectLst/>
              <a:latin typeface="Tahoma" panose="020B0604030504040204" pitchFamily="34" charset="0"/>
              <a:ea typeface="+mj-ea"/>
              <a:cs typeface="Tahoma" panose="020B0604030504040204" pitchFamily="34" charset="0"/>
            </a:endParaRPr>
          </a:p>
        </p:txBody>
      </p:sp>
      <p:grpSp>
        <p:nvGrpSpPr>
          <p:cNvPr id="10" name="グループ化 9"/>
          <p:cNvGrpSpPr>
            <a:grpSpLocks noChangeAspect="1"/>
          </p:cNvGrpSpPr>
          <p:nvPr/>
        </p:nvGrpSpPr>
        <p:grpSpPr>
          <a:xfrm>
            <a:off x="5336566" y="2951934"/>
            <a:ext cx="3390666" cy="1483065"/>
            <a:chOff x="1331640" y="2206404"/>
            <a:chExt cx="5460261" cy="2388296"/>
          </a:xfrm>
        </p:grpSpPr>
        <p:pic>
          <p:nvPicPr>
            <p:cNvPr id="11" name="Picture 2"/>
            <p:cNvPicPr>
              <a:picLocks noChangeAspect="1" noChangeArrowheads="1"/>
            </p:cNvPicPr>
            <p:nvPr/>
          </p:nvPicPr>
          <p:blipFill>
            <a:blip r:embed="rId2" cstate="print"/>
            <a:srcRect l="7606" t="14034" r="46601" b="11918"/>
            <a:stretch>
              <a:fillRect/>
            </a:stretch>
          </p:blipFill>
          <p:spPr bwMode="auto">
            <a:xfrm>
              <a:off x="1331835" y="3744469"/>
              <a:ext cx="2664000" cy="850231"/>
            </a:xfrm>
            <a:prstGeom prst="rect">
              <a:avLst/>
            </a:prstGeom>
            <a:noFill/>
            <a:ln w="9525">
              <a:noFill/>
              <a:miter lim="800000"/>
              <a:headEnd/>
              <a:tailEnd/>
            </a:ln>
            <a:effectLst/>
          </p:spPr>
        </p:pic>
        <p:pic>
          <p:nvPicPr>
            <p:cNvPr id="12" name="Picture 2"/>
            <p:cNvPicPr>
              <a:picLocks noChangeAspect="1" noChangeArrowheads="1"/>
            </p:cNvPicPr>
            <p:nvPr/>
          </p:nvPicPr>
          <p:blipFill>
            <a:blip r:embed="rId2" cstate="print"/>
            <a:srcRect l="52637" t="14034" r="1591" b="11918"/>
            <a:stretch>
              <a:fillRect/>
            </a:stretch>
          </p:blipFill>
          <p:spPr bwMode="auto">
            <a:xfrm>
              <a:off x="4127901" y="3744035"/>
              <a:ext cx="2664000" cy="850665"/>
            </a:xfrm>
            <a:prstGeom prst="rect">
              <a:avLst/>
            </a:prstGeom>
            <a:noFill/>
            <a:ln w="9525">
              <a:noFill/>
              <a:miter lim="800000"/>
              <a:headEnd/>
              <a:tailEnd/>
            </a:ln>
            <a:effectLst/>
          </p:spPr>
        </p:pic>
        <p:pic>
          <p:nvPicPr>
            <p:cNvPr id="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4982" t="4614" r="7601" b="4916"/>
            <a:stretch>
              <a:fillRect/>
            </a:stretch>
          </p:blipFill>
          <p:spPr bwMode="auto">
            <a:xfrm>
              <a:off x="1331640" y="2206404"/>
              <a:ext cx="2662656" cy="149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6112" t="4744" r="3744"/>
            <a:stretch>
              <a:fillRect/>
            </a:stretch>
          </p:blipFill>
          <p:spPr bwMode="auto">
            <a:xfrm>
              <a:off x="4127903" y="2206404"/>
              <a:ext cx="2663613" cy="149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正方形/長方形 14"/>
          <p:cNvSpPr>
            <a:spLocks noChangeAspect="1"/>
          </p:cNvSpPr>
          <p:nvPr/>
        </p:nvSpPr>
        <p:spPr>
          <a:xfrm>
            <a:off x="7079774" y="4177300"/>
            <a:ext cx="498855" cy="184666"/>
          </a:xfrm>
          <a:prstGeom prst="rect">
            <a:avLst/>
          </a:prstGeom>
          <a:noFill/>
          <a:ln>
            <a:noFill/>
          </a:ln>
        </p:spPr>
        <p:txBody>
          <a:bodyPr wrap="none" tIns="0" bIns="0">
            <a:spAutoFit/>
          </a:bodyPr>
          <a:lstStyle/>
          <a:p>
            <a:pPr algn="ctr" eaLnBrk="1" hangingPunct="1">
              <a:defRPr/>
            </a:pPr>
            <a:r>
              <a:rPr lang="en-US" altLang="ja-JP" sz="600" dirty="0" smtClean="0">
                <a:solidFill>
                  <a:srgbClr val="FF0000"/>
                </a:solidFill>
                <a:effectLst/>
              </a:rPr>
              <a:t>Predicted</a:t>
            </a:r>
          </a:p>
          <a:p>
            <a:pPr algn="ctr" eaLnBrk="1" hangingPunct="1">
              <a:defRPr/>
            </a:pPr>
            <a:r>
              <a:rPr lang="en-US" altLang="ja-JP" sz="600" dirty="0" smtClean="0">
                <a:solidFill>
                  <a:srgbClr val="FF0000"/>
                </a:solidFill>
                <a:effectLst/>
              </a:rPr>
              <a:t> Frame</a:t>
            </a:r>
            <a:endParaRPr lang="ja-JP" altLang="en-US" sz="600" dirty="0" smtClean="0">
              <a:solidFill>
                <a:srgbClr val="FF0000"/>
              </a:solidFill>
              <a:effectLst/>
            </a:endParaRPr>
          </a:p>
        </p:txBody>
      </p:sp>
      <p:cxnSp>
        <p:nvCxnSpPr>
          <p:cNvPr id="16" name="直線矢印コネクタ 15"/>
          <p:cNvCxnSpPr>
            <a:cxnSpLocks noChangeAspect="1"/>
          </p:cNvCxnSpPr>
          <p:nvPr/>
        </p:nvCxnSpPr>
        <p:spPr>
          <a:xfrm flipH="1">
            <a:off x="7119355" y="4149347"/>
            <a:ext cx="397430" cy="0"/>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正方形/長方形 16"/>
          <p:cNvSpPr>
            <a:spLocks noChangeAspect="1"/>
          </p:cNvSpPr>
          <p:nvPr/>
        </p:nvSpPr>
        <p:spPr>
          <a:xfrm>
            <a:off x="7496873" y="4177300"/>
            <a:ext cx="498855" cy="184666"/>
          </a:xfrm>
          <a:prstGeom prst="rect">
            <a:avLst/>
          </a:prstGeom>
          <a:noFill/>
          <a:ln>
            <a:noFill/>
          </a:ln>
        </p:spPr>
        <p:txBody>
          <a:bodyPr wrap="none" tIns="0" bIns="0">
            <a:spAutoFit/>
          </a:bodyPr>
          <a:lstStyle/>
          <a:p>
            <a:pPr algn="ctr" eaLnBrk="1" hangingPunct="1">
              <a:defRPr/>
            </a:pPr>
            <a:r>
              <a:rPr lang="en-US" altLang="ja-JP" sz="600" dirty="0" smtClean="0">
                <a:solidFill>
                  <a:srgbClr val="FF0000"/>
                </a:solidFill>
                <a:effectLst/>
              </a:rPr>
              <a:t>Predicted</a:t>
            </a:r>
          </a:p>
          <a:p>
            <a:pPr algn="ctr" eaLnBrk="1" hangingPunct="1">
              <a:defRPr/>
            </a:pPr>
            <a:r>
              <a:rPr lang="en-US" altLang="ja-JP" sz="600" dirty="0" smtClean="0">
                <a:solidFill>
                  <a:srgbClr val="FF0000"/>
                </a:solidFill>
                <a:effectLst/>
              </a:rPr>
              <a:t> Frame</a:t>
            </a:r>
            <a:endParaRPr lang="ja-JP" altLang="en-US" sz="600" dirty="0" smtClean="0">
              <a:solidFill>
                <a:srgbClr val="FF0000"/>
              </a:solidFill>
              <a:effectLst/>
            </a:endParaRPr>
          </a:p>
        </p:txBody>
      </p:sp>
      <p:cxnSp>
        <p:nvCxnSpPr>
          <p:cNvPr id="18" name="直線矢印コネクタ 17"/>
          <p:cNvCxnSpPr>
            <a:cxnSpLocks noChangeAspect="1"/>
          </p:cNvCxnSpPr>
          <p:nvPr/>
        </p:nvCxnSpPr>
        <p:spPr>
          <a:xfrm flipH="1">
            <a:off x="7526273" y="4149347"/>
            <a:ext cx="428662" cy="0"/>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正方形/長方形 18"/>
          <p:cNvSpPr>
            <a:spLocks noChangeAspect="1"/>
          </p:cNvSpPr>
          <p:nvPr/>
        </p:nvSpPr>
        <p:spPr>
          <a:xfrm>
            <a:off x="7922711" y="4177300"/>
            <a:ext cx="498855" cy="184666"/>
          </a:xfrm>
          <a:prstGeom prst="rect">
            <a:avLst/>
          </a:prstGeom>
          <a:noFill/>
          <a:ln>
            <a:noFill/>
          </a:ln>
        </p:spPr>
        <p:txBody>
          <a:bodyPr wrap="none" tIns="0" bIns="0">
            <a:spAutoFit/>
          </a:bodyPr>
          <a:lstStyle/>
          <a:p>
            <a:pPr algn="ctr" eaLnBrk="1" hangingPunct="1">
              <a:defRPr/>
            </a:pPr>
            <a:r>
              <a:rPr lang="en-US" altLang="ja-JP" sz="600" dirty="0" smtClean="0">
                <a:solidFill>
                  <a:srgbClr val="FF0000"/>
                </a:solidFill>
                <a:effectLst/>
              </a:rPr>
              <a:t>Predicted</a:t>
            </a:r>
          </a:p>
          <a:p>
            <a:pPr algn="ctr" eaLnBrk="1" hangingPunct="1">
              <a:defRPr/>
            </a:pPr>
            <a:r>
              <a:rPr lang="en-US" altLang="ja-JP" sz="600" dirty="0" smtClean="0">
                <a:solidFill>
                  <a:srgbClr val="FF0000"/>
                </a:solidFill>
                <a:effectLst/>
              </a:rPr>
              <a:t> Frame</a:t>
            </a:r>
            <a:endParaRPr lang="ja-JP" altLang="en-US" sz="600" dirty="0" smtClean="0">
              <a:solidFill>
                <a:srgbClr val="FF0000"/>
              </a:solidFill>
              <a:effectLst/>
            </a:endParaRPr>
          </a:p>
        </p:txBody>
      </p:sp>
      <p:cxnSp>
        <p:nvCxnSpPr>
          <p:cNvPr id="20" name="直線矢印コネクタ 19"/>
          <p:cNvCxnSpPr>
            <a:cxnSpLocks noChangeAspect="1"/>
          </p:cNvCxnSpPr>
          <p:nvPr/>
        </p:nvCxnSpPr>
        <p:spPr>
          <a:xfrm flipH="1">
            <a:off x="7954935" y="4149347"/>
            <a:ext cx="434975" cy="0"/>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rot="16200000">
            <a:off x="4831741" y="3970425"/>
            <a:ext cx="777777" cy="338554"/>
          </a:xfrm>
          <a:prstGeom prst="rect">
            <a:avLst/>
          </a:prstGeom>
        </p:spPr>
        <p:txBody>
          <a:bodyPr wrap="none">
            <a:spAutoFit/>
          </a:bodyPr>
          <a:lstStyle/>
          <a:p>
            <a:pPr>
              <a:defRPr/>
            </a:pPr>
            <a:r>
              <a:rPr lang="en-US" altLang="ja-JP" sz="800" dirty="0">
                <a:solidFill>
                  <a:srgbClr val="3399FF"/>
                </a:solidFill>
                <a:effectLst/>
                <a:ea typeface="Tahoma" panose="020B0604030504040204" pitchFamily="34" charset="0"/>
                <a:cs typeface="Tahoma" panose="020B0604030504040204" pitchFamily="34" charset="0"/>
              </a:rPr>
              <a:t>Generated </a:t>
            </a:r>
            <a:endParaRPr lang="en-US" altLang="ja-JP" sz="800" dirty="0" smtClean="0">
              <a:solidFill>
                <a:srgbClr val="3399FF"/>
              </a:solidFill>
              <a:effectLst/>
              <a:ea typeface="Tahoma" panose="020B0604030504040204" pitchFamily="34" charset="0"/>
              <a:cs typeface="Tahoma" panose="020B0604030504040204" pitchFamily="34" charset="0"/>
            </a:endParaRPr>
          </a:p>
          <a:p>
            <a:pPr>
              <a:defRPr/>
            </a:pPr>
            <a:r>
              <a:rPr lang="en-US" altLang="ja-JP" sz="800" dirty="0" smtClean="0">
                <a:solidFill>
                  <a:srgbClr val="3399FF"/>
                </a:solidFill>
                <a:effectLst/>
                <a:ea typeface="Tahoma" panose="020B0604030504040204" pitchFamily="34" charset="0"/>
                <a:cs typeface="Tahoma" panose="020B0604030504040204" pitchFamily="34" charset="0"/>
              </a:rPr>
              <a:t>code </a:t>
            </a:r>
            <a:r>
              <a:rPr lang="en-US" altLang="ja-JP" sz="800" dirty="0">
                <a:solidFill>
                  <a:srgbClr val="3399FF"/>
                </a:solidFill>
                <a:effectLst/>
                <a:ea typeface="Tahoma" panose="020B0604030504040204" pitchFamily="34" charset="0"/>
                <a:cs typeface="Tahoma" panose="020B0604030504040204" pitchFamily="34" charset="0"/>
              </a:rPr>
              <a:t>amount</a:t>
            </a:r>
            <a:endParaRPr lang="en-US" altLang="ja-JP" sz="700" dirty="0" smtClean="0">
              <a:solidFill>
                <a:srgbClr val="3399FF"/>
              </a:solidFill>
              <a:effectLst/>
              <a:ea typeface="Tahoma" panose="020B0604030504040204" pitchFamily="34" charset="0"/>
              <a:cs typeface="Tahoma" panose="020B0604030504040204" pitchFamily="34" charset="0"/>
            </a:endParaRPr>
          </a:p>
        </p:txBody>
      </p:sp>
      <p:grpSp>
        <p:nvGrpSpPr>
          <p:cNvPr id="22" name="グループ化 21"/>
          <p:cNvGrpSpPr>
            <a:grpSpLocks noChangeAspect="1"/>
          </p:cNvGrpSpPr>
          <p:nvPr/>
        </p:nvGrpSpPr>
        <p:grpSpPr>
          <a:xfrm>
            <a:off x="5960758" y="709235"/>
            <a:ext cx="2246629" cy="1242816"/>
            <a:chOff x="2598013" y="43009"/>
            <a:chExt cx="3506787" cy="1939925"/>
          </a:xfrm>
        </p:grpSpPr>
        <p:cxnSp>
          <p:nvCxnSpPr>
            <p:cNvPr id="23" name="直線コネクタ 22"/>
            <p:cNvCxnSpPr/>
            <p:nvPr/>
          </p:nvCxnSpPr>
          <p:spPr bwMode="auto">
            <a:xfrm>
              <a:off x="3283813" y="1605109"/>
              <a:ext cx="24320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bwMode="auto">
            <a:xfrm flipV="1">
              <a:off x="3509238" y="1246334"/>
              <a:ext cx="0" cy="271462"/>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bwMode="auto">
            <a:xfrm flipH="1" flipV="1">
              <a:off x="4307750" y="1622571"/>
              <a:ext cx="1588" cy="303213"/>
            </a:xfrm>
            <a:prstGeom prst="line">
              <a:avLst/>
            </a:prstGeom>
            <a:ln w="19050"/>
          </p:spPr>
          <p:style>
            <a:lnRef idx="1">
              <a:schemeClr val="dk1"/>
            </a:lnRef>
            <a:fillRef idx="0">
              <a:schemeClr val="dk1"/>
            </a:fillRef>
            <a:effectRef idx="0">
              <a:schemeClr val="dk1"/>
            </a:effectRef>
            <a:fontRef idx="minor">
              <a:schemeClr val="tx1"/>
            </a:fontRef>
          </p:style>
        </p:cxnSp>
        <p:pic>
          <p:nvPicPr>
            <p:cNvPr id="26" name="Picture 24"/>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9325" y="852634"/>
              <a:ext cx="8556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Lst>
          </p:spPr>
        </p:pic>
        <p:cxnSp>
          <p:nvCxnSpPr>
            <p:cNvPr id="27" name="直線コネクタ 26"/>
            <p:cNvCxnSpPr/>
            <p:nvPr/>
          </p:nvCxnSpPr>
          <p:spPr bwMode="auto">
            <a:xfrm flipV="1">
              <a:off x="4637950" y="1241571"/>
              <a:ext cx="0" cy="269875"/>
            </a:xfrm>
            <a:prstGeom prst="line">
              <a:avLst/>
            </a:prstGeom>
            <a:ln w="19050"/>
          </p:spPr>
          <p:style>
            <a:lnRef idx="1">
              <a:schemeClr val="dk1"/>
            </a:lnRef>
            <a:fillRef idx="0">
              <a:schemeClr val="dk1"/>
            </a:fillRef>
            <a:effectRef idx="0">
              <a:schemeClr val="dk1"/>
            </a:effectRef>
            <a:fontRef idx="minor">
              <a:schemeClr val="tx1"/>
            </a:fontRef>
          </p:style>
        </p:cxnSp>
        <p:pic>
          <p:nvPicPr>
            <p:cNvPr id="28"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2200" y="133496"/>
              <a:ext cx="482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Lst>
          </p:spPr>
        </p:pic>
        <p:cxnSp>
          <p:nvCxnSpPr>
            <p:cNvPr id="29" name="直線コネクタ 28"/>
            <p:cNvCxnSpPr/>
            <p:nvPr/>
          </p:nvCxnSpPr>
          <p:spPr bwMode="auto">
            <a:xfrm flipV="1">
              <a:off x="5519013" y="1246334"/>
              <a:ext cx="0" cy="368300"/>
            </a:xfrm>
            <a:prstGeom prst="line">
              <a:avLst/>
            </a:prstGeom>
            <a:ln w="19050"/>
          </p:spPr>
          <p:style>
            <a:lnRef idx="1">
              <a:schemeClr val="dk1"/>
            </a:lnRef>
            <a:fillRef idx="0">
              <a:schemeClr val="dk1"/>
            </a:fillRef>
            <a:effectRef idx="0">
              <a:schemeClr val="dk1"/>
            </a:effectRef>
            <a:fontRef idx="minor">
              <a:schemeClr val="tx1"/>
            </a:fontRef>
          </p:style>
        </p:cxnSp>
        <p:pic>
          <p:nvPicPr>
            <p:cNvPr id="30" name="Picture 38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4063" y="873271"/>
              <a:ext cx="6921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3913" y="1125684"/>
              <a:ext cx="330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00648" flipH="1">
              <a:off x="5522982" y="632764"/>
              <a:ext cx="3429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上矢印 32"/>
            <p:cNvSpPr/>
            <p:nvPr/>
          </p:nvSpPr>
          <p:spPr bwMode="auto">
            <a:xfrm rot="2304584">
              <a:off x="4942750" y="435121"/>
              <a:ext cx="338138" cy="1547813"/>
            </a:xfrm>
            <a:prstGeom prst="upArrow">
              <a:avLst>
                <a:gd name="adj1" fmla="val 23785"/>
                <a:gd name="adj2" fmla="val 57887"/>
              </a:avLst>
            </a:prstGeom>
            <a:solidFill>
              <a:srgbClr val="FFFF99"/>
            </a:solidFill>
          </p:spPr>
          <p:style>
            <a:lnRef idx="1">
              <a:schemeClr val="accent2"/>
            </a:lnRef>
            <a:fillRef idx="2">
              <a:schemeClr val="accent2"/>
            </a:fillRef>
            <a:effectRef idx="1">
              <a:schemeClr val="accent2"/>
            </a:effectRef>
            <a:fontRef idx="minor">
              <a:schemeClr val="dk1"/>
            </a:fontRef>
          </p:style>
          <p:txBody>
            <a:bodyPr anchor="ctr"/>
            <a:lstStyle/>
            <a:p>
              <a:pPr>
                <a:defRPr/>
              </a:pPr>
              <a:endParaRPr lang="ja-JP" altLang="en-US" sz="900" dirty="0">
                <a:solidFill>
                  <a:srgbClr val="FFC000"/>
                </a:solidFill>
              </a:endParaRPr>
            </a:p>
          </p:txBody>
        </p:sp>
        <p:sp>
          <p:nvSpPr>
            <p:cNvPr id="34" name="上矢印 33"/>
            <p:cNvSpPr/>
            <p:nvPr/>
          </p:nvSpPr>
          <p:spPr bwMode="auto">
            <a:xfrm rot="18350860">
              <a:off x="3341757" y="1074090"/>
              <a:ext cx="341312" cy="1079500"/>
            </a:xfrm>
            <a:prstGeom prst="upArrow">
              <a:avLst>
                <a:gd name="adj1" fmla="val 36892"/>
                <a:gd name="adj2" fmla="val 50000"/>
              </a:avLst>
            </a:prstGeom>
            <a:solidFill>
              <a:srgbClr val="FFFF99"/>
            </a:solidFill>
          </p:spPr>
          <p:style>
            <a:lnRef idx="1">
              <a:schemeClr val="accent2"/>
            </a:lnRef>
            <a:fillRef idx="2">
              <a:schemeClr val="accent2"/>
            </a:fillRef>
            <a:effectRef idx="1">
              <a:schemeClr val="accent2"/>
            </a:effectRef>
            <a:fontRef idx="minor">
              <a:schemeClr val="dk1"/>
            </a:fontRef>
          </p:style>
          <p:txBody>
            <a:bodyPr anchor="ctr"/>
            <a:lstStyle/>
            <a:p>
              <a:pPr>
                <a:defRPr/>
              </a:pPr>
              <a:endParaRPr lang="ja-JP" altLang="en-US" sz="900" dirty="0">
                <a:solidFill>
                  <a:srgbClr val="FFC000"/>
                </a:solidFill>
              </a:endParaRPr>
            </a:p>
          </p:txBody>
        </p:sp>
        <p:sp>
          <p:nvSpPr>
            <p:cNvPr id="35" name="上矢印 34"/>
            <p:cNvSpPr/>
            <p:nvPr/>
          </p:nvSpPr>
          <p:spPr bwMode="auto">
            <a:xfrm rot="1355170">
              <a:off x="4307750" y="1195534"/>
              <a:ext cx="439738" cy="593725"/>
            </a:xfrm>
            <a:prstGeom prst="upArrow">
              <a:avLst/>
            </a:prstGeom>
            <a:solidFill>
              <a:srgbClr val="FFFF99"/>
            </a:solidFill>
          </p:spPr>
          <p:style>
            <a:lnRef idx="1">
              <a:schemeClr val="accent2"/>
            </a:lnRef>
            <a:fillRef idx="2">
              <a:schemeClr val="accent2"/>
            </a:fillRef>
            <a:effectRef idx="1">
              <a:schemeClr val="accent2"/>
            </a:effectRef>
            <a:fontRef idx="minor">
              <a:schemeClr val="dk1"/>
            </a:fontRef>
          </p:style>
          <p:txBody>
            <a:bodyPr anchor="ctr"/>
            <a:lstStyle/>
            <a:p>
              <a:pPr>
                <a:defRPr/>
              </a:pPr>
              <a:endParaRPr lang="ja-JP" altLang="en-US" sz="900" dirty="0">
                <a:solidFill>
                  <a:srgbClr val="FFC000"/>
                </a:solidFill>
              </a:endParaRPr>
            </a:p>
          </p:txBody>
        </p:sp>
        <p:sp>
          <p:nvSpPr>
            <p:cNvPr id="36" name="テキスト ボックス 8"/>
            <p:cNvSpPr txBox="1">
              <a:spLocks noChangeArrowheads="1"/>
            </p:cNvSpPr>
            <p:nvPr/>
          </p:nvSpPr>
          <p:spPr bwMode="auto">
            <a:xfrm>
              <a:off x="2746673" y="333521"/>
              <a:ext cx="966329" cy="36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900">
                  <a:effectLst/>
                  <a:latin typeface="Tahoma" pitchFamily="34" charset="0"/>
                  <a:ea typeface="HGPｺﾞｼｯｸE" pitchFamily="50" charset="-128"/>
                </a:rPr>
                <a:t>Monitors</a:t>
              </a:r>
              <a:endParaRPr lang="ja-JP" altLang="en-US" sz="900">
                <a:effectLst/>
                <a:latin typeface="Tahoma" pitchFamily="34" charset="0"/>
                <a:ea typeface="HGPｺﾞｼｯｸE" pitchFamily="50" charset="-128"/>
              </a:endParaRPr>
            </a:p>
          </p:txBody>
        </p:sp>
        <p:sp>
          <p:nvSpPr>
            <p:cNvPr id="37" name="テキスト ボックス 42"/>
            <p:cNvSpPr txBox="1">
              <a:spLocks noChangeArrowheads="1"/>
            </p:cNvSpPr>
            <p:nvPr/>
          </p:nvSpPr>
          <p:spPr bwMode="auto">
            <a:xfrm>
              <a:off x="4161833" y="628796"/>
              <a:ext cx="953818" cy="36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900">
                  <a:effectLst/>
                  <a:latin typeface="Tahoma" pitchFamily="34" charset="0"/>
                  <a:ea typeface="HGPｺﾞｼｯｸE" pitchFamily="50" charset="-128"/>
                </a:rPr>
                <a:t>recorder</a:t>
              </a:r>
              <a:endParaRPr lang="ja-JP" altLang="en-US" sz="900">
                <a:effectLst/>
                <a:latin typeface="Tahoma" pitchFamily="34" charset="0"/>
                <a:ea typeface="HGPｺﾞｼｯｸE" pitchFamily="50" charset="-128"/>
              </a:endParaRPr>
            </a:p>
          </p:txBody>
        </p:sp>
        <p:sp>
          <p:nvSpPr>
            <p:cNvPr id="38" name="テキスト ボックス 43"/>
            <p:cNvSpPr txBox="1">
              <a:spLocks noChangeArrowheads="1"/>
            </p:cNvSpPr>
            <p:nvPr/>
          </p:nvSpPr>
          <p:spPr bwMode="auto">
            <a:xfrm>
              <a:off x="4977685" y="43009"/>
              <a:ext cx="811194" cy="36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900">
                  <a:effectLst/>
                  <a:latin typeface="Tahoma" pitchFamily="34" charset="0"/>
                  <a:ea typeface="HGPｺﾞｼｯｸE" pitchFamily="50" charset="-128"/>
                </a:rPr>
                <a:t>mobile</a:t>
              </a:r>
              <a:endParaRPr lang="ja-JP" altLang="en-US" sz="900">
                <a:effectLst/>
                <a:latin typeface="Tahoma" pitchFamily="34" charset="0"/>
                <a:ea typeface="HGPｺﾞｼｯｸE" pitchFamily="50" charset="-128"/>
              </a:endParaRPr>
            </a:p>
          </p:txBody>
        </p:sp>
        <p:sp>
          <p:nvSpPr>
            <p:cNvPr id="39" name="テキスト ボックス 9"/>
            <p:cNvSpPr txBox="1">
              <a:spLocks noChangeArrowheads="1"/>
            </p:cNvSpPr>
            <p:nvPr/>
          </p:nvSpPr>
          <p:spPr bwMode="auto">
            <a:xfrm>
              <a:off x="4423515" y="1078058"/>
              <a:ext cx="693981" cy="30564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800" b="1">
                  <a:solidFill>
                    <a:schemeClr val="bg1"/>
                  </a:solidFill>
                  <a:effectLst/>
                  <a:latin typeface="Tahoma" pitchFamily="34" charset="0"/>
                  <a:ea typeface="HGPｺﾞｼｯｸE" pitchFamily="50" charset="-128"/>
                </a:rPr>
                <a:t>Full HD</a:t>
              </a:r>
              <a:endParaRPr lang="ja-JP" altLang="en-US" sz="800" b="1">
                <a:solidFill>
                  <a:schemeClr val="bg1"/>
                </a:solidFill>
                <a:effectLst/>
                <a:latin typeface="Tahoma" pitchFamily="34" charset="0"/>
                <a:ea typeface="HGPｺﾞｼｯｸE" pitchFamily="50" charset="-128"/>
              </a:endParaRPr>
            </a:p>
          </p:txBody>
        </p:sp>
        <p:sp>
          <p:nvSpPr>
            <p:cNvPr id="40" name="テキスト ボックス 45"/>
            <p:cNvSpPr txBox="1">
              <a:spLocks noChangeArrowheads="1"/>
            </p:cNvSpPr>
            <p:nvPr/>
          </p:nvSpPr>
          <p:spPr bwMode="auto">
            <a:xfrm>
              <a:off x="5060621" y="349396"/>
              <a:ext cx="573878" cy="30564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800" b="1">
                  <a:solidFill>
                    <a:schemeClr val="bg1"/>
                  </a:solidFill>
                  <a:effectLst/>
                  <a:latin typeface="Tahoma" pitchFamily="34" charset="0"/>
                  <a:ea typeface="HGPｺﾞｼｯｸE" pitchFamily="50" charset="-128"/>
                </a:rPr>
                <a:t>QVGA</a:t>
              </a:r>
              <a:endParaRPr lang="ja-JP" altLang="en-US" sz="800" b="1">
                <a:solidFill>
                  <a:schemeClr val="bg1"/>
                </a:solidFill>
                <a:effectLst/>
                <a:latin typeface="Tahoma" pitchFamily="34" charset="0"/>
                <a:ea typeface="HGPｺﾞｼｯｸE" pitchFamily="50" charset="-128"/>
              </a:endParaRPr>
            </a:p>
          </p:txBody>
        </p:sp>
        <p:sp>
          <p:nvSpPr>
            <p:cNvPr id="41" name="上矢印 40"/>
            <p:cNvSpPr/>
            <p:nvPr/>
          </p:nvSpPr>
          <p:spPr bwMode="auto">
            <a:xfrm rot="19119799">
              <a:off x="3758475" y="1220934"/>
              <a:ext cx="439738" cy="593725"/>
            </a:xfrm>
            <a:prstGeom prst="upArrow">
              <a:avLst/>
            </a:prstGeom>
            <a:solidFill>
              <a:srgbClr val="FFFF99"/>
            </a:solidFill>
          </p:spPr>
          <p:style>
            <a:lnRef idx="1">
              <a:schemeClr val="accent2"/>
            </a:lnRef>
            <a:fillRef idx="2">
              <a:schemeClr val="accent2"/>
            </a:fillRef>
            <a:effectRef idx="1">
              <a:schemeClr val="accent2"/>
            </a:effectRef>
            <a:fontRef idx="minor">
              <a:schemeClr val="dk1"/>
            </a:fontRef>
          </p:style>
          <p:txBody>
            <a:bodyPr anchor="ctr"/>
            <a:lstStyle/>
            <a:p>
              <a:pPr>
                <a:defRPr/>
              </a:pPr>
              <a:endParaRPr lang="ja-JP" altLang="en-US" sz="900" dirty="0">
                <a:solidFill>
                  <a:srgbClr val="FFC000"/>
                </a:solidFill>
              </a:endParaRPr>
            </a:p>
          </p:txBody>
        </p:sp>
        <p:sp>
          <p:nvSpPr>
            <p:cNvPr id="42" name="テキスト ボックス 49"/>
            <p:cNvSpPr txBox="1">
              <a:spLocks noChangeArrowheads="1"/>
            </p:cNvSpPr>
            <p:nvPr/>
          </p:nvSpPr>
          <p:spPr bwMode="auto">
            <a:xfrm>
              <a:off x="2672370" y="1201884"/>
              <a:ext cx="403731" cy="30564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800" b="1" dirty="0">
                  <a:solidFill>
                    <a:schemeClr val="bg1"/>
                  </a:solidFill>
                  <a:effectLst/>
                  <a:latin typeface="Tahoma" pitchFamily="34" charset="0"/>
                  <a:ea typeface="HGPｺﾞｼｯｸE" pitchFamily="50" charset="-128"/>
                </a:rPr>
                <a:t>H D</a:t>
              </a:r>
              <a:endParaRPr lang="ja-JP" altLang="en-US" sz="800" b="1" dirty="0">
                <a:solidFill>
                  <a:schemeClr val="bg1"/>
                </a:solidFill>
                <a:effectLst/>
                <a:latin typeface="Tahoma" pitchFamily="34" charset="0"/>
                <a:ea typeface="HGPｺﾞｼｯｸE" pitchFamily="50" charset="-128"/>
              </a:endParaRPr>
            </a:p>
          </p:txBody>
        </p:sp>
        <p:pic>
          <p:nvPicPr>
            <p:cNvPr id="43" name="Picture 113"/>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8013" y="825646"/>
              <a:ext cx="517525"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pic>
        <p:pic>
          <p:nvPicPr>
            <p:cNvPr id="44" name="Picture 112"/>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7775" y="662134"/>
              <a:ext cx="80645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pic>
        <p:sp>
          <p:nvSpPr>
            <p:cNvPr id="45" name="テキスト ボックス 52"/>
            <p:cNvSpPr txBox="1">
              <a:spLocks noChangeArrowheads="1"/>
            </p:cNvSpPr>
            <p:nvPr/>
          </p:nvSpPr>
          <p:spPr bwMode="auto">
            <a:xfrm>
              <a:off x="3463077" y="1114571"/>
              <a:ext cx="693981" cy="30564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800" b="1">
                  <a:solidFill>
                    <a:schemeClr val="bg1"/>
                  </a:solidFill>
                  <a:effectLst/>
                  <a:latin typeface="Tahoma" pitchFamily="34" charset="0"/>
                  <a:ea typeface="HGPｺﾞｼｯｸE" pitchFamily="50" charset="-128"/>
                </a:rPr>
                <a:t>Full HD</a:t>
              </a:r>
              <a:endParaRPr lang="ja-JP" altLang="en-US" sz="800" b="1">
                <a:solidFill>
                  <a:schemeClr val="bg1"/>
                </a:solidFill>
                <a:effectLst/>
                <a:latin typeface="Tahoma" pitchFamily="34" charset="0"/>
                <a:ea typeface="HGPｺﾞｼｯｸE" pitchFamily="50" charset="-128"/>
              </a:endParaRPr>
            </a:p>
          </p:txBody>
        </p:sp>
      </p:grpSp>
      <p:pic>
        <p:nvPicPr>
          <p:cNvPr id="47" name="Picture 2" descr="Y:\40-職能\セキュリティ\セキュリティ・サウンド広報宣伝\(10) Security\03_国内_海外共通\WV-SUD638\写真データ\640x480_png\WV-SUD638_F_L.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43361"/>
          <a:stretch/>
        </p:blipFill>
        <p:spPr bwMode="auto">
          <a:xfrm>
            <a:off x="6845069" y="1709997"/>
            <a:ext cx="392807" cy="4593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Y:\40-職能\セキュリティ\セキュリティ・サウンド広報宣伝\(50) logos\AeroPTZ_logo\AeroPTZ_logo_color_whit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19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a:bodyPr>
          <a:lstStyle/>
          <a:p>
            <a:r>
              <a:rPr lang="en-US" altLang="ja-JP" b="1" dirty="0">
                <a:latin typeface="Tahoma" pitchFamily="34" charset="0"/>
                <a:cs typeface="Tahoma" pitchFamily="34" charset="0"/>
              </a:rPr>
              <a:t>… and other useful features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11</a:t>
            </a:fld>
            <a:endParaRPr lang="en-US"/>
          </a:p>
        </p:txBody>
      </p:sp>
      <p:sp>
        <p:nvSpPr>
          <p:cNvPr id="47" name="正方形/長方形 3"/>
          <p:cNvSpPr>
            <a:spLocks noChangeArrowheads="1"/>
          </p:cNvSpPr>
          <p:nvPr/>
        </p:nvSpPr>
        <p:spPr bwMode="auto">
          <a:xfrm>
            <a:off x="242888" y="788633"/>
            <a:ext cx="451199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400" b="1" dirty="0" smtClean="0">
                <a:effectLst/>
                <a:latin typeface="Tahoma" pitchFamily="34" charset="0"/>
                <a:ea typeface="HGPｺﾞｼｯｸE" pitchFamily="50" charset="-128"/>
                <a:cs typeface="Tahoma" pitchFamily="34" charset="0"/>
                <a:sym typeface="Lucida Grande"/>
              </a:rPr>
              <a:t>Central </a:t>
            </a:r>
            <a:r>
              <a:rPr kumimoji="0" lang="en-US" altLang="ja-JP" sz="1400" b="1" dirty="0">
                <a:effectLst/>
                <a:latin typeface="Tahoma" pitchFamily="34" charset="0"/>
                <a:ea typeface="HGPｺﾞｼｯｸE" pitchFamily="50" charset="-128"/>
                <a:cs typeface="Tahoma" pitchFamily="34" charset="0"/>
                <a:sym typeface="Lucida Grande"/>
              </a:rPr>
              <a:t>management</a:t>
            </a:r>
          </a:p>
          <a:p>
            <a:pPr eaLnBrk="1" hangingPunct="1">
              <a:spcBef>
                <a:spcPct val="0"/>
              </a:spcBef>
              <a:buFontTx/>
              <a:buNone/>
            </a:pPr>
            <a:r>
              <a:rPr kumimoji="0" lang="en-US" altLang="ja-JP" sz="1400" dirty="0">
                <a:effectLst/>
                <a:latin typeface="Tahoma" pitchFamily="34" charset="0"/>
                <a:ea typeface="HGPｺﾞｼｯｸE" pitchFamily="50" charset="-128"/>
                <a:cs typeface="Tahoma" pitchFamily="34" charset="0"/>
                <a:sym typeface="Lucida Grande"/>
              </a:rPr>
              <a:t>The WV-ASM200 and System970 </a:t>
            </a:r>
            <a:r>
              <a:rPr kumimoji="0" lang="en-US" altLang="ja-JP" sz="1400" dirty="0" err="1">
                <a:effectLst/>
                <a:latin typeface="Tahoma" pitchFamily="34" charset="0"/>
                <a:ea typeface="HGPｺﾞｼｯｸE" pitchFamily="50" charset="-128"/>
                <a:cs typeface="Tahoma" pitchFamily="34" charset="0"/>
                <a:sym typeface="Lucida Grande"/>
              </a:rPr>
              <a:t>i</a:t>
            </a:r>
            <a:r>
              <a:rPr kumimoji="0" lang="en-US" altLang="ja-JP" sz="1400" dirty="0">
                <a:effectLst/>
                <a:latin typeface="Tahoma" pitchFamily="34" charset="0"/>
                <a:ea typeface="HGPｺﾞｼｯｸE" pitchFamily="50" charset="-128"/>
                <a:cs typeface="Tahoma" pitchFamily="34" charset="0"/>
                <a:sym typeface="Lucida Grande"/>
              </a:rPr>
              <a:t>-PRO management software enables central management of the cameras, recorders and monitors.  </a:t>
            </a:r>
          </a:p>
          <a:p>
            <a:pPr eaLnBrk="1" hangingPunct="1">
              <a:spcBef>
                <a:spcPct val="0"/>
              </a:spcBef>
              <a:buFontTx/>
              <a:buNone/>
            </a:pPr>
            <a:endParaRPr kumimoji="0" lang="en-US" altLang="ja-JP" sz="1400" b="1"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endParaRPr kumimoji="0" lang="en-US" altLang="ja-JP" sz="1400" b="1"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endParaRPr kumimoji="0" lang="en-US" altLang="ja-JP" sz="1400" b="1"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endParaRPr kumimoji="0" lang="en-US" altLang="ja-JP" sz="1400" b="1" dirty="0" smtClean="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endParaRPr kumimoji="0" lang="en-US" altLang="ja-JP" sz="1400" b="1"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r>
              <a:rPr kumimoji="0" lang="en-US" altLang="ja-JP" sz="1400" b="1" dirty="0" smtClean="0">
                <a:effectLst/>
                <a:latin typeface="Tahoma" pitchFamily="34" charset="0"/>
                <a:ea typeface="HGPｺﾞｼｯｸE" pitchFamily="50" charset="-128"/>
                <a:cs typeface="Tahoma" pitchFamily="34" charset="0"/>
                <a:sym typeface="Lucida Grande"/>
              </a:rPr>
              <a:t>Viewing </a:t>
            </a:r>
            <a:r>
              <a:rPr kumimoji="0" lang="en-US" altLang="ja-JP" sz="1400" b="1" dirty="0">
                <a:effectLst/>
                <a:latin typeface="Tahoma" pitchFamily="34" charset="0"/>
                <a:ea typeface="HGPｺﾞｼｯｸE" pitchFamily="50" charset="-128"/>
                <a:cs typeface="Tahoma" pitchFamily="34" charset="0"/>
                <a:sym typeface="Lucida Grande"/>
              </a:rPr>
              <a:t>on smartphones and tablets</a:t>
            </a:r>
          </a:p>
          <a:p>
            <a:pPr eaLnBrk="1" hangingPunct="1">
              <a:spcBef>
                <a:spcPct val="0"/>
              </a:spcBef>
              <a:buFontTx/>
              <a:buNone/>
            </a:pPr>
            <a:r>
              <a:rPr kumimoji="0" lang="en-US" altLang="ja-JP" sz="1400" dirty="0">
                <a:effectLst/>
                <a:latin typeface="Tahoma" pitchFamily="34" charset="0"/>
                <a:ea typeface="HGPｺﾞｼｯｸE" pitchFamily="50" charset="-128"/>
                <a:cs typeface="Tahoma" pitchFamily="34" charset="0"/>
                <a:sym typeface="Lucida Grande"/>
              </a:rPr>
              <a:t>Panasonic Security Viewer enables viewing outside the surveillance center.  </a:t>
            </a:r>
          </a:p>
        </p:txBody>
      </p:sp>
      <p:sp>
        <p:nvSpPr>
          <p:cNvPr id="48" name="正方形/長方形 4"/>
          <p:cNvSpPr>
            <a:spLocks noChangeArrowheads="1"/>
          </p:cNvSpPr>
          <p:nvPr/>
        </p:nvSpPr>
        <p:spPr bwMode="auto">
          <a:xfrm>
            <a:off x="4824413" y="788633"/>
            <a:ext cx="4319587"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400" b="1" dirty="0" smtClean="0">
                <a:effectLst/>
                <a:latin typeface="Tahoma" pitchFamily="34" charset="0"/>
                <a:ea typeface="HGPｺﾞｼｯｸE" pitchFamily="50" charset="-128"/>
                <a:cs typeface="Tahoma" pitchFamily="34" charset="0"/>
                <a:sym typeface="Lucida Grande"/>
              </a:rPr>
              <a:t>Alarm notification </a:t>
            </a:r>
          </a:p>
          <a:p>
            <a:pPr eaLnBrk="1" hangingPunct="1">
              <a:spcBef>
                <a:spcPct val="0"/>
              </a:spcBef>
              <a:buFontTx/>
              <a:buNone/>
            </a:pPr>
            <a:r>
              <a:rPr kumimoji="0" lang="en-US" altLang="ja-JP" sz="1400" dirty="0" smtClean="0">
                <a:effectLst/>
                <a:latin typeface="Tahoma" pitchFamily="34" charset="0"/>
                <a:ea typeface="HGPｺﾞｼｯｸE" pitchFamily="50" charset="-128"/>
                <a:cs typeface="Tahoma" pitchFamily="34" charset="0"/>
                <a:sym typeface="Lucida Grande"/>
              </a:rPr>
              <a:t>When </a:t>
            </a:r>
            <a:r>
              <a:rPr kumimoji="0" lang="en-US" altLang="ja-JP" sz="1400" dirty="0">
                <a:effectLst/>
                <a:latin typeface="Tahoma" pitchFamily="34" charset="0"/>
                <a:ea typeface="HGPｺﾞｼｯｸE" pitchFamily="50" charset="-128"/>
                <a:cs typeface="Tahoma" pitchFamily="34" charset="0"/>
                <a:sym typeface="Lucida Grande"/>
              </a:rPr>
              <a:t>VMD, </a:t>
            </a:r>
            <a:r>
              <a:rPr kumimoji="0" lang="en-US" altLang="ja-JP" sz="1400" dirty="0" smtClean="0">
                <a:effectLst/>
                <a:latin typeface="Tahoma" pitchFamily="34" charset="0"/>
                <a:ea typeface="HGPｺﾞｼｯｸE" pitchFamily="50" charset="-128"/>
                <a:cs typeface="Tahoma" pitchFamily="34" charset="0"/>
                <a:sym typeface="Lucida Grande"/>
              </a:rPr>
              <a:t>advanced auto tracking alarm, </a:t>
            </a:r>
            <a:r>
              <a:rPr kumimoji="0" lang="en-US" altLang="ja-JP" sz="1400" dirty="0">
                <a:effectLst/>
                <a:latin typeface="Tahoma" pitchFamily="34" charset="0"/>
                <a:ea typeface="HGPｺﾞｼｯｸE" pitchFamily="50" charset="-128"/>
                <a:cs typeface="Tahoma" pitchFamily="34" charset="0"/>
                <a:sym typeface="Lucida Grande"/>
              </a:rPr>
              <a:t>terminal alarm such as door alarm or command alarm is detected, the camera sends alarms to the operators based on pre-configured alert </a:t>
            </a:r>
            <a:r>
              <a:rPr kumimoji="0" lang="en-US" altLang="ja-JP" sz="1400" dirty="0" smtClean="0">
                <a:effectLst/>
                <a:latin typeface="Tahoma" pitchFamily="34" charset="0"/>
                <a:ea typeface="HGPｺﾞｼｯｸE" pitchFamily="50" charset="-128"/>
                <a:cs typeface="Tahoma" pitchFamily="34" charset="0"/>
                <a:sym typeface="Lucida Grande"/>
              </a:rPr>
              <a:t>rule </a:t>
            </a:r>
            <a:r>
              <a:rPr kumimoji="0" lang="en-US" altLang="ja-JP" sz="1400" dirty="0">
                <a:effectLst/>
                <a:latin typeface="Tahoma" pitchFamily="34" charset="0"/>
                <a:ea typeface="HGPｺﾞｼｯｸE" pitchFamily="50" charset="-128"/>
                <a:cs typeface="Tahoma" pitchFamily="34" charset="0"/>
                <a:sym typeface="Lucida Grande"/>
              </a:rPr>
              <a:t>and/or saves images to </a:t>
            </a:r>
            <a:r>
              <a:rPr kumimoji="0" lang="en-US" altLang="ja-JP" sz="1400" dirty="0" smtClean="0">
                <a:effectLst/>
                <a:latin typeface="Tahoma" pitchFamily="34" charset="0"/>
                <a:ea typeface="HGPｺﾞｼｯｸE" pitchFamily="50" charset="-128"/>
                <a:cs typeface="Tahoma" pitchFamily="34" charset="0"/>
                <a:sym typeface="Lucida Grande"/>
              </a:rPr>
              <a:t>FTP </a:t>
            </a:r>
            <a:r>
              <a:rPr kumimoji="0" lang="en-US" altLang="ja-JP" sz="1400" dirty="0">
                <a:effectLst/>
                <a:latin typeface="Tahoma" pitchFamily="34" charset="0"/>
                <a:ea typeface="HGPｺﾞｼｯｸE" pitchFamily="50" charset="-128"/>
                <a:cs typeface="Tahoma" pitchFamily="34" charset="0"/>
                <a:sym typeface="Lucida Grande"/>
              </a:rPr>
              <a:t>server.  </a:t>
            </a:r>
          </a:p>
          <a:p>
            <a:pPr eaLnBrk="1" hangingPunct="1">
              <a:spcBef>
                <a:spcPct val="0"/>
              </a:spcBef>
              <a:buFontTx/>
              <a:buNone/>
            </a:pPr>
            <a:endParaRPr kumimoji="0" lang="en-US" altLang="ja-JP" sz="1400" dirty="0" smtClean="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endParaRPr kumimoji="0" lang="en-US" altLang="ja-JP" sz="1400"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endParaRPr kumimoji="0" lang="en-US" altLang="ja-JP" sz="1400" dirty="0">
              <a:effectLst/>
              <a:latin typeface="Tahoma" pitchFamily="34" charset="0"/>
              <a:ea typeface="HGPｺﾞｼｯｸE" pitchFamily="50" charset="-128"/>
              <a:cs typeface="Tahoma" pitchFamily="34" charset="0"/>
              <a:sym typeface="Lucida Grande"/>
            </a:endParaRPr>
          </a:p>
          <a:p>
            <a:pPr eaLnBrk="1" hangingPunct="1">
              <a:spcBef>
                <a:spcPct val="0"/>
              </a:spcBef>
              <a:buFontTx/>
              <a:buNone/>
            </a:pPr>
            <a:r>
              <a:rPr kumimoji="0" lang="en-US" altLang="ja-JP" sz="1400" b="1" dirty="0">
                <a:effectLst/>
                <a:latin typeface="Tahoma" pitchFamily="34" charset="0"/>
                <a:ea typeface="HGPｺﾞｼｯｸE" pitchFamily="50" charset="-128"/>
                <a:cs typeface="Tahoma" pitchFamily="34" charset="0"/>
                <a:sym typeface="Lucida Grande"/>
              </a:rPr>
              <a:t>Privacy masking</a:t>
            </a:r>
          </a:p>
          <a:p>
            <a:pPr eaLnBrk="1" hangingPunct="1">
              <a:spcBef>
                <a:spcPct val="0"/>
              </a:spcBef>
              <a:buFontTx/>
              <a:buNone/>
            </a:pPr>
            <a:r>
              <a:rPr kumimoji="0" lang="en-US" altLang="ja-JP" sz="1400" dirty="0">
                <a:effectLst/>
                <a:latin typeface="Tahoma" pitchFamily="34" charset="0"/>
                <a:ea typeface="HGPｺﾞｼｯｸE" pitchFamily="50" charset="-128"/>
                <a:cs typeface="Tahoma" pitchFamily="34" charset="0"/>
                <a:sym typeface="Lucida Grande"/>
              </a:rPr>
              <a:t>The camera supports electronic privacy masking. Zones, the masked areas of the image, are easily defined. </a:t>
            </a:r>
          </a:p>
        </p:txBody>
      </p:sp>
      <p:grpSp>
        <p:nvGrpSpPr>
          <p:cNvPr id="49" name="グループ化 1"/>
          <p:cNvGrpSpPr>
            <a:grpSpLocks noChangeAspect="1"/>
          </p:cNvGrpSpPr>
          <p:nvPr/>
        </p:nvGrpSpPr>
        <p:grpSpPr bwMode="auto">
          <a:xfrm>
            <a:off x="2669525" y="3250846"/>
            <a:ext cx="1794258" cy="895186"/>
            <a:chOff x="682624" y="5345113"/>
            <a:chExt cx="2462212" cy="1228725"/>
          </a:xfrm>
        </p:grpSpPr>
        <p:pic>
          <p:nvPicPr>
            <p:cNvPr id="50" name="Picture 7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24" y="5689601"/>
              <a:ext cx="1500187" cy="73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pic>
        <p:pic>
          <p:nvPicPr>
            <p:cNvPr id="51" name="Picture 4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986" y="5345113"/>
              <a:ext cx="10858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Lst>
          </p:spPr>
        </p:pic>
      </p:grpSp>
      <p:pic>
        <p:nvPicPr>
          <p:cNvPr id="52" name="Picture 1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862" y="1621196"/>
            <a:ext cx="2255520" cy="10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Lst>
        </p:spPr>
      </p:pic>
      <p:pic>
        <p:nvPicPr>
          <p:cNvPr id="10" name="Picture 2" descr="Y:\40-職能\セキュリティ\セキュリティ・サウンド広報宣伝\(50) logos\AeroPTZ_logo\AeroPTZ_logo_color_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441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a:bodyPr>
          <a:lstStyle/>
          <a:p>
            <a:r>
              <a:rPr lang="en-US" altLang="ja-JP" b="1" kern="0" dirty="0">
                <a:solidFill>
                  <a:srgbClr val="FFFFFF"/>
                </a:solidFill>
                <a:latin typeface="Tahoma" panose="020B0604030504040204" pitchFamily="34" charset="0"/>
                <a:ea typeface="Tahoma" panose="020B0604030504040204" pitchFamily="34" charset="0"/>
                <a:cs typeface="Tahoma" panose="020B0604030504040204" pitchFamily="34" charset="0"/>
              </a:rPr>
              <a:t>Specifications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12</a:t>
            </a:fld>
            <a:endParaRPr lang="en-US"/>
          </a:p>
        </p:txBody>
      </p:sp>
      <p:graphicFrame>
        <p:nvGraphicFramePr>
          <p:cNvPr id="13" name="表 12"/>
          <p:cNvGraphicFramePr>
            <a:graphicFrameLocks noGrp="1"/>
          </p:cNvGraphicFramePr>
          <p:nvPr>
            <p:extLst>
              <p:ext uri="{D42A27DB-BD31-4B8C-83A1-F6EECF244321}">
                <p14:modId xmlns:p14="http://schemas.microsoft.com/office/powerpoint/2010/main" val="963578282"/>
              </p:ext>
            </p:extLst>
          </p:nvPr>
        </p:nvGraphicFramePr>
        <p:xfrm>
          <a:off x="1915934" y="1023432"/>
          <a:ext cx="6884092" cy="3337560"/>
        </p:xfrm>
        <a:graphic>
          <a:graphicData uri="http://schemas.openxmlformats.org/drawingml/2006/table">
            <a:tbl>
              <a:tblPr firstRow="1" bandRow="1">
                <a:tableStyleId>{073A0DAA-6AF3-43AB-8588-CEC1D06C72B9}</a:tableStyleId>
              </a:tblPr>
              <a:tblGrid>
                <a:gridCol w="711282">
                  <a:extLst>
                    <a:ext uri="{9D8B030D-6E8A-4147-A177-3AD203B41FA5}">
                      <a16:colId xmlns:a16="http://schemas.microsoft.com/office/drawing/2014/main" val="20000"/>
                    </a:ext>
                  </a:extLst>
                </a:gridCol>
                <a:gridCol w="919612">
                  <a:extLst>
                    <a:ext uri="{9D8B030D-6E8A-4147-A177-3AD203B41FA5}">
                      <a16:colId xmlns:a16="http://schemas.microsoft.com/office/drawing/2014/main" val="20001"/>
                    </a:ext>
                  </a:extLst>
                </a:gridCol>
                <a:gridCol w="1751066">
                  <a:extLst>
                    <a:ext uri="{9D8B030D-6E8A-4147-A177-3AD203B41FA5}">
                      <a16:colId xmlns:a16="http://schemas.microsoft.com/office/drawing/2014/main" val="20002"/>
                    </a:ext>
                  </a:extLst>
                </a:gridCol>
                <a:gridCol w="1751066">
                  <a:extLst>
                    <a:ext uri="{9D8B030D-6E8A-4147-A177-3AD203B41FA5}">
                      <a16:colId xmlns:a16="http://schemas.microsoft.com/office/drawing/2014/main" val="20003"/>
                    </a:ext>
                  </a:extLst>
                </a:gridCol>
                <a:gridCol w="1751066">
                  <a:extLst>
                    <a:ext uri="{9D8B030D-6E8A-4147-A177-3AD203B41FA5}">
                      <a16:colId xmlns:a16="http://schemas.microsoft.com/office/drawing/2014/main" val="20004"/>
                    </a:ext>
                  </a:extLst>
                </a:gridCol>
              </a:tblGrid>
              <a:tr h="0">
                <a:tc gridSpan="5">
                  <a:txBody>
                    <a:bodyPr/>
                    <a:lstStyle/>
                    <a:p>
                      <a:pPr algn="ctr"/>
                      <a:r>
                        <a:rPr kumimoji="1" lang="en-US" altLang="ja-JP" sz="1000" baseline="0" dirty="0" smtClean="0">
                          <a:solidFill>
                            <a:schemeClr val="bg1"/>
                          </a:solidFill>
                          <a:latin typeface="Calibri" panose="020F0502020204030204" pitchFamily="34" charset="0"/>
                        </a:rPr>
                        <a:t>WV-SUD63</a:t>
                      </a:r>
                      <a:r>
                        <a:rPr kumimoji="1" lang="en-US" altLang="ja-JP" sz="1000" baseline="0" dirty="0" smtClean="0">
                          <a:latin typeface="Calibri" panose="020F0502020204030204" pitchFamily="34" charset="0"/>
                        </a:rPr>
                        <a:t>8</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endParaRPr kumimoji="1" lang="ja-JP" altLang="en-US"/>
                    </a:p>
                  </a:txBody>
                  <a:tcPr/>
                </a:tc>
                <a:tc hMerge="1">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pPr algn="ct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pPr algn="ct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0"/>
                  </a:ext>
                </a:extLst>
              </a:tr>
              <a:tr h="0">
                <a:tc gridSpan="2">
                  <a:txBody>
                    <a:bodyPr/>
                    <a:lstStyle/>
                    <a:p>
                      <a:r>
                        <a:rPr kumimoji="1" lang="en-US" altLang="ja-JP" sz="1000" dirty="0" smtClean="0">
                          <a:latin typeface="Calibri" panose="020F0502020204030204" pitchFamily="34" charset="0"/>
                        </a:rPr>
                        <a:t>Resolution</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1080p</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Image </a:t>
                      </a:r>
                      <a:r>
                        <a:rPr lang="en-US" altLang="ja-JP" sz="1000" dirty="0" smtClean="0">
                          <a:latin typeface="Calibri" panose="020F0502020204030204" pitchFamily="34" charset="0"/>
                        </a:rPr>
                        <a:t>stabilization</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Hybrid IS</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1"/>
                  </a:ext>
                </a:extLst>
              </a:tr>
              <a:tr h="0">
                <a:tc gridSpan="2">
                  <a:txBody>
                    <a:bodyPr/>
                    <a:lstStyle/>
                    <a:p>
                      <a:r>
                        <a:rPr kumimoji="1" lang="en-US" altLang="ja-JP" sz="1000" dirty="0" smtClean="0">
                          <a:latin typeface="Calibri" panose="020F0502020204030204" pitchFamily="34" charset="0"/>
                        </a:rPr>
                        <a:t>Zoom</a:t>
                      </a:r>
                      <a:r>
                        <a:rPr kumimoji="1" lang="en-US" altLang="ja-JP" sz="1000" baseline="0" dirty="0" smtClean="0">
                          <a:latin typeface="Calibri" panose="020F0502020204030204" pitchFamily="34" charset="0"/>
                        </a:rPr>
                        <a:t> magnification</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30x(4.3</a:t>
                      </a:r>
                      <a:r>
                        <a:rPr kumimoji="1" lang="ja-JP" altLang="en-US" sz="1000" dirty="0" smtClean="0">
                          <a:latin typeface="Calibri" panose="020F0502020204030204" pitchFamily="34" charset="0"/>
                        </a:rPr>
                        <a:t>～</a:t>
                      </a:r>
                      <a:r>
                        <a:rPr kumimoji="1" lang="en-US" altLang="ja-JP" sz="1000" dirty="0" smtClean="0">
                          <a:latin typeface="Calibri" panose="020F0502020204030204" pitchFamily="34" charset="0"/>
                        </a:rPr>
                        <a:t>129)</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Dust and waterproof</a:t>
                      </a:r>
                      <a:endParaRPr kumimoji="1" lang="ja-JP" altLang="en-US"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IP67</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2"/>
                  </a:ext>
                </a:extLst>
              </a:tr>
              <a:tr h="0">
                <a:tc gridSpan="2">
                  <a:txBody>
                    <a:bodyPr/>
                    <a:lstStyle/>
                    <a:p>
                      <a:r>
                        <a:rPr kumimoji="1" lang="en-US" altLang="ja-JP" sz="1000" dirty="0" smtClean="0">
                          <a:latin typeface="Calibri" panose="020F0502020204030204" pitchFamily="34" charset="0"/>
                        </a:rPr>
                        <a:t>Min. </a:t>
                      </a:r>
                      <a:r>
                        <a:rPr kumimoji="1" lang="en-US" altLang="ja-JP" sz="1000" baseline="0" dirty="0" smtClean="0">
                          <a:latin typeface="Calibri" panose="020F0502020204030204" pitchFamily="34" charset="0"/>
                        </a:rPr>
                        <a:t>illuminance (</a:t>
                      </a:r>
                      <a:r>
                        <a:rPr kumimoji="1" lang="en-US" altLang="ja-JP" sz="1000" dirty="0" smtClean="0">
                          <a:latin typeface="Calibri" panose="020F0502020204030204" pitchFamily="34" charset="0"/>
                        </a:rPr>
                        <a:t>color)</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0.06lx</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r>
                        <a:rPr kumimoji="1" lang="en-US" altLang="ja-JP" sz="1000" dirty="0" smtClean="0">
                          <a:latin typeface="Calibri" panose="020F0502020204030204" pitchFamily="34" charset="0"/>
                        </a:rPr>
                        <a:t>Salt-Resistant</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Yes (ISO14993)</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3"/>
                  </a:ext>
                </a:extLst>
              </a:tr>
              <a:tr h="0">
                <a:tc gridSpan="2">
                  <a:txBody>
                    <a:bodyPr/>
                    <a:lstStyle/>
                    <a:p>
                      <a:r>
                        <a:rPr kumimoji="1" lang="en-US" altLang="ja-JP" sz="1000" dirty="0" smtClean="0">
                          <a:latin typeface="Calibri" panose="020F0502020204030204" pitchFamily="34" charset="0"/>
                        </a:rPr>
                        <a:t>F value of lens</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F1.6</a:t>
                      </a:r>
                      <a:r>
                        <a:rPr kumimoji="1" lang="ja-JP" altLang="en-US" sz="1000" dirty="0" smtClean="0">
                          <a:latin typeface="Calibri" panose="020F0502020204030204" pitchFamily="34" charset="0"/>
                        </a:rPr>
                        <a:t>～</a:t>
                      </a:r>
                      <a:r>
                        <a:rPr kumimoji="1" lang="en-US" altLang="ja-JP" sz="1000" dirty="0" smtClean="0">
                          <a:latin typeface="Calibri" panose="020F0502020204030204" pitchFamily="34" charset="0"/>
                        </a:rPr>
                        <a:t>4.7</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r>
                        <a:rPr kumimoji="1" lang="en-US" altLang="ja-JP" sz="1000" dirty="0" smtClean="0">
                          <a:latin typeface="Calibri" panose="020F0502020204030204" pitchFamily="34" charset="0"/>
                        </a:rPr>
                        <a:t>Wiper</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4"/>
                  </a:ext>
                </a:extLst>
              </a:tr>
              <a:tr h="0">
                <a:tc row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PAN</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84406"/>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Range</a:t>
                      </a:r>
                      <a:endPar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Endless</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r>
                        <a:rPr kumimoji="1" lang="en-US" altLang="ja-JP" sz="1000" dirty="0" smtClean="0">
                          <a:latin typeface="Calibri" panose="020F0502020204030204" pitchFamily="34" charset="0"/>
                        </a:rPr>
                        <a:t>Power supply</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AC100V - 240V</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5"/>
                  </a:ext>
                </a:extLst>
              </a:tr>
              <a:tr h="0">
                <a:tc vMerge="1">
                  <a:txBody>
                    <a:bodyPr/>
                    <a:lstStyle/>
                    <a:p>
                      <a:endParaRPr kumimoji="1" lang="ja-JP" altLang="en-US"/>
                    </a:p>
                  </a:txBody>
                  <a:tcPr>
                    <a:lnR w="12700" cap="flat" cmpd="sng" algn="ctr">
                      <a:solidFill>
                        <a:schemeClr val="bg1"/>
                      </a:solidFill>
                      <a:prstDash val="solid"/>
                      <a:round/>
                      <a:headEnd type="none" w="med" len="med"/>
                      <a:tailEnd type="none" w="med" len="med"/>
                    </a:lnR>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Speed</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200 </a:t>
                      </a:r>
                      <a:r>
                        <a:rPr kumimoji="1" lang="en-US" altLang="ja-JP" sz="1000" dirty="0" err="1" smtClean="0">
                          <a:latin typeface="Calibri" panose="020F0502020204030204" pitchFamily="34" charset="0"/>
                        </a:rPr>
                        <a:t>deg</a:t>
                      </a:r>
                      <a:r>
                        <a:rPr kumimoji="1" lang="en-US" altLang="ja-JP" sz="1000" dirty="0" smtClean="0">
                          <a:latin typeface="Calibri" panose="020F0502020204030204" pitchFamily="34" charset="0"/>
                        </a:rPr>
                        <a:t>/sec</a:t>
                      </a:r>
                      <a:endPar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r>
                        <a:rPr kumimoji="1" lang="en-US" altLang="ja-JP" sz="1000" dirty="0" smtClean="0">
                          <a:latin typeface="Calibri" panose="020F0502020204030204" pitchFamily="34" charset="0"/>
                        </a:rPr>
                        <a:t>Audio</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6"/>
                  </a:ext>
                </a:extLst>
              </a:tr>
              <a:tr h="0">
                <a:tc row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TILT</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84406"/>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Range</a:t>
                      </a:r>
                      <a:endPar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lvl="3" indent="0"/>
                      <a:r>
                        <a:rPr kumimoji="1" lang="en-US" altLang="ja-JP" sz="900" kern="1200" dirty="0" smtClean="0">
                          <a:solidFill>
                            <a:schemeClr val="dk1"/>
                          </a:solidFill>
                          <a:effectLst/>
                          <a:latin typeface="Calibri"/>
                          <a:ea typeface="+mn-ea"/>
                          <a:cs typeface="+mn-cs"/>
                        </a:rPr>
                        <a:t>Upright : -45° to +90°</a:t>
                      </a:r>
                      <a:endParaRPr kumimoji="1" lang="ja-JP" altLang="ja-JP" sz="900" kern="1200" dirty="0" smtClean="0">
                        <a:solidFill>
                          <a:schemeClr val="dk1"/>
                        </a:solidFill>
                        <a:effectLst/>
                        <a:latin typeface="Calibri"/>
                        <a:ea typeface="+mn-ea"/>
                        <a:cs typeface="+mn-cs"/>
                      </a:endParaRPr>
                    </a:p>
                    <a:p>
                      <a:pPr marL="0" lvl="3" indent="0"/>
                      <a:r>
                        <a:rPr kumimoji="1" lang="en-US" altLang="ja-JP" sz="900" kern="1200" dirty="0" smtClean="0">
                          <a:solidFill>
                            <a:schemeClr val="dk1"/>
                          </a:solidFill>
                          <a:effectLst/>
                          <a:latin typeface="Calibri"/>
                          <a:ea typeface="+mn-ea"/>
                          <a:cs typeface="+mn-cs"/>
                        </a:rPr>
                        <a:t>Forward :</a:t>
                      </a:r>
                      <a:r>
                        <a:rPr kumimoji="1" lang="en-US" altLang="ja-JP" sz="900" kern="1200" baseline="0" dirty="0" smtClean="0">
                          <a:solidFill>
                            <a:schemeClr val="dk1"/>
                          </a:solidFill>
                          <a:effectLst/>
                          <a:latin typeface="Calibri"/>
                          <a:ea typeface="+mn-ea"/>
                          <a:cs typeface="+mn-cs"/>
                        </a:rPr>
                        <a:t> </a:t>
                      </a:r>
                      <a:r>
                        <a:rPr kumimoji="1" lang="en-US" altLang="ja-JP" sz="900" kern="1200" dirty="0" smtClean="0">
                          <a:solidFill>
                            <a:schemeClr val="dk1"/>
                          </a:solidFill>
                          <a:effectLst/>
                          <a:latin typeface="Calibri"/>
                          <a:ea typeface="+mn-ea"/>
                          <a:cs typeface="+mn-cs"/>
                        </a:rPr>
                        <a:t>-90° to +90°</a:t>
                      </a:r>
                      <a:endParaRPr kumimoji="1" lang="ja-JP" altLang="ja-JP" sz="900" kern="1200" dirty="0" smtClean="0">
                        <a:solidFill>
                          <a:schemeClr val="dk1"/>
                        </a:solidFill>
                        <a:effectLst/>
                        <a:latin typeface="Calibri"/>
                        <a:ea typeface="+mn-ea"/>
                        <a:cs typeface="+mn-cs"/>
                      </a:endParaRPr>
                    </a:p>
                    <a:p>
                      <a:pPr marL="0" lvl="3" indent="0"/>
                      <a:r>
                        <a:rPr kumimoji="1" lang="en-US" altLang="ja-JP" sz="900" kern="1200" dirty="0" smtClean="0">
                          <a:solidFill>
                            <a:schemeClr val="dk1"/>
                          </a:solidFill>
                          <a:effectLst/>
                          <a:latin typeface="Calibri"/>
                          <a:ea typeface="+mn-ea"/>
                          <a:cs typeface="+mn-cs"/>
                        </a:rPr>
                        <a:t>Hanging : -30° to +90°</a:t>
                      </a:r>
                      <a:endParaRPr kumimoji="1" lang="ja-JP" altLang="ja-JP" sz="1800" kern="1200" dirty="0">
                        <a:solidFill>
                          <a:schemeClr val="dk1"/>
                        </a:solidFill>
                        <a:effectLst/>
                        <a:latin typeface="Calibri"/>
                        <a:ea typeface="+mn-ea"/>
                        <a:cs typeface="+mn-cs"/>
                      </a:endParaRPr>
                    </a:p>
                  </a:txBody>
                  <a:tcPr marL="36000" marR="0" anchor="ctr" anchorCtr="1"/>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Installation Method</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Stationary/Hanging</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7"/>
                  </a:ext>
                </a:extLst>
              </a:tr>
              <a:tr h="0">
                <a:tc vMerge="1">
                  <a:txBody>
                    <a:bodyPr/>
                    <a:lstStyle/>
                    <a:p>
                      <a:endParaRPr kumimoji="1" lang="ja-JP" altLang="en-US" dirty="0"/>
                    </a:p>
                  </a:txBody>
                  <a:tcPr>
                    <a:lnR w="12700" cap="flat" cmpd="sng" algn="ctr">
                      <a:solidFill>
                        <a:schemeClr val="bg1"/>
                      </a:solidFill>
                      <a:prstDash val="solid"/>
                      <a:round/>
                      <a:headEnd type="none" w="med" len="med"/>
                      <a:tailEnd type="none" w="med" len="med"/>
                    </a:lnR>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Speed</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200 </a:t>
                      </a:r>
                      <a:r>
                        <a:rPr kumimoji="1" lang="en-US" altLang="ja-JP" sz="1000" dirty="0" err="1" smtClean="0">
                          <a:latin typeface="Calibri" panose="020F0502020204030204" pitchFamily="34" charset="0"/>
                        </a:rPr>
                        <a:t>deg</a:t>
                      </a:r>
                      <a:r>
                        <a:rPr kumimoji="1" lang="en-US" altLang="ja-JP" sz="1000" dirty="0" smtClean="0">
                          <a:latin typeface="Calibri" panose="020F0502020204030204" pitchFamily="34" charset="0"/>
                        </a:rPr>
                        <a:t>/sec</a:t>
                      </a:r>
                      <a:endParaRPr kumimoji="1" lang="en-US" altLang="ja-JP"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Others</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Defroster, IK10</a:t>
                      </a:r>
                      <a:endPar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8"/>
                  </a:ext>
                </a:extLst>
              </a:tr>
              <a:tr h="0">
                <a:tc grid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IR-LED</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IR</a:t>
                      </a:r>
                      <a:r>
                        <a:rPr kumimoji="1" lang="ja-JP" altLang="en-US" sz="1000" dirty="0" smtClean="0">
                          <a:latin typeface="Calibri" panose="020F0502020204030204" pitchFamily="34" charset="0"/>
                        </a:rPr>
                        <a:t> </a:t>
                      </a:r>
                      <a:r>
                        <a:rPr kumimoji="1" lang="en-US" altLang="ja-JP" sz="1000" dirty="0" smtClean="0">
                          <a:latin typeface="Calibri" panose="020F0502020204030204" pitchFamily="34" charset="0"/>
                        </a:rPr>
                        <a:t>(Optional) 150m</a:t>
                      </a:r>
                      <a:endPar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000" dirty="0" smtClean="0">
                          <a:latin typeface="Calibri" panose="020F0502020204030204" pitchFamily="34" charset="0"/>
                        </a:rPr>
                        <a:t>Weight</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Approx</a:t>
                      </a:r>
                      <a:r>
                        <a:rPr kumimoji="1" lang="en-US" altLang="ja-JP" sz="1000" baseline="0" dirty="0" smtClean="0">
                          <a:latin typeface="Calibri" panose="020F0502020204030204" pitchFamily="34" charset="0"/>
                        </a:rPr>
                        <a:t>. 8kg</a:t>
                      </a:r>
                      <a:endPar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09"/>
                  </a:ext>
                </a:extLst>
              </a:tr>
              <a:tr h="0">
                <a:tc rowSpan="2">
                  <a:txBody>
                    <a:bodyPr/>
                    <a:lstStyle/>
                    <a:p>
                      <a:r>
                        <a:rPr kumimoji="1" lang="en-US" altLang="ja-JP" sz="1000" dirty="0" smtClean="0">
                          <a:latin typeface="Calibri" panose="020F0502020204030204" pitchFamily="34" charset="0"/>
                        </a:rPr>
                        <a:t>Wind speed</a:t>
                      </a:r>
                      <a:r>
                        <a:rPr kumimoji="1" lang="en-US" altLang="ja-JP" sz="1000" baseline="0" dirty="0" smtClean="0">
                          <a:latin typeface="Calibri" panose="020F0502020204030204" pitchFamily="34" charset="0"/>
                        </a:rPr>
                        <a:t> resistance</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39000"/>
                </a:tc>
                <a:tc>
                  <a:txBody>
                    <a:bodyPr/>
                    <a:lstStyle/>
                    <a:p>
                      <a:r>
                        <a:rPr kumimoji="1" lang="en-US" altLang="ja-JP" sz="1000" dirty="0" smtClean="0">
                          <a:latin typeface="Calibri" panose="020F0502020204030204" pitchFamily="34" charset="0"/>
                        </a:rPr>
                        <a:t>Operational</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60</a:t>
                      </a:r>
                      <a:r>
                        <a:rPr kumimoji="1" lang="en-US" altLang="ja-JP" sz="1000" baseline="0" dirty="0" smtClean="0">
                          <a:latin typeface="Calibri" panose="020F0502020204030204" pitchFamily="34" charset="0"/>
                        </a:rPr>
                        <a:t> m/s</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Temperature</a:t>
                      </a:r>
                      <a:endParaRPr kumimoji="1" lang="ja-JP" altLang="en-US"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pPr marL="171450" marR="0" indent="-17145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Silver:-50</a:t>
                      </a:r>
                      <a:r>
                        <a:rPr kumimoji="1" lang="ja-JP" altLang="en-US" sz="1000" dirty="0" smtClean="0">
                          <a:latin typeface="Calibri" panose="020F0502020204030204" pitchFamily="34" charset="0"/>
                        </a:rPr>
                        <a:t>℃</a:t>
                      </a:r>
                      <a:r>
                        <a:rPr kumimoji="1" lang="ja-JP" altLang="en-US" sz="1000" baseline="0" dirty="0" smtClean="0">
                          <a:latin typeface="Calibri" panose="020F0502020204030204" pitchFamily="34" charset="0"/>
                        </a:rPr>
                        <a:t> </a:t>
                      </a:r>
                      <a:r>
                        <a:rPr kumimoji="1" lang="en-US" altLang="ja-JP" sz="1000" baseline="0" dirty="0" smtClean="0">
                          <a:latin typeface="Calibri" panose="020F0502020204030204" pitchFamily="34" charset="0"/>
                        </a:rPr>
                        <a:t>- </a:t>
                      </a:r>
                      <a:r>
                        <a:rPr kumimoji="1" lang="en-US" altLang="ja-JP" sz="1000" dirty="0" smtClean="0">
                          <a:latin typeface="Calibri" panose="020F0502020204030204" pitchFamily="34" charset="0"/>
                        </a:rPr>
                        <a:t>+60</a:t>
                      </a:r>
                      <a:r>
                        <a:rPr kumimoji="1" lang="en-US" altLang="ja-JP" sz="1000" baseline="0" dirty="0" smtClean="0">
                          <a:latin typeface="Calibri" panose="020F0502020204030204" pitchFamily="34" charset="0"/>
                        </a:rPr>
                        <a:t> </a:t>
                      </a:r>
                      <a:r>
                        <a:rPr kumimoji="1" lang="ja-JP" altLang="en-US" sz="1000" baseline="0" dirty="0" smtClean="0">
                          <a:latin typeface="Calibri" panose="020F0502020204030204" pitchFamily="34" charset="0"/>
                        </a:rPr>
                        <a:t>℃</a:t>
                      </a:r>
                      <a:endParaRPr kumimoji="1" lang="en-US" altLang="ja-JP" sz="1000" dirty="0" smtClean="0">
                        <a:latin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Gray/</a:t>
                      </a:r>
                      <a:r>
                        <a:rPr kumimoji="1" lang="en-US" altLang="ja-JP" sz="1000" baseline="0" dirty="0" smtClean="0">
                          <a:latin typeface="Calibri" panose="020F0502020204030204" pitchFamily="34" charset="0"/>
                        </a:rPr>
                        <a:t> Brown : </a:t>
                      </a:r>
                      <a:r>
                        <a:rPr kumimoji="1" lang="en-US" altLang="ja-JP" sz="1000" dirty="0" smtClean="0">
                          <a:latin typeface="Calibri" panose="020F0502020204030204" pitchFamily="34" charset="0"/>
                        </a:rPr>
                        <a:t>-50</a:t>
                      </a:r>
                      <a:r>
                        <a:rPr kumimoji="1" lang="ja-JP" altLang="en-US" sz="1000" dirty="0" smtClean="0">
                          <a:latin typeface="Calibri" panose="020F0502020204030204" pitchFamily="34" charset="0"/>
                        </a:rPr>
                        <a:t>℃</a:t>
                      </a:r>
                      <a:r>
                        <a:rPr kumimoji="1" lang="ja-JP" altLang="en-US" sz="1000" baseline="0" dirty="0" smtClean="0">
                          <a:latin typeface="Calibri" panose="020F0502020204030204" pitchFamily="34" charset="0"/>
                        </a:rPr>
                        <a:t> </a:t>
                      </a:r>
                      <a:r>
                        <a:rPr kumimoji="1" lang="en-US" altLang="ja-JP" sz="1000" baseline="0" dirty="0" smtClean="0">
                          <a:latin typeface="Calibri" panose="020F0502020204030204" pitchFamily="34" charset="0"/>
                        </a:rPr>
                        <a:t>- </a:t>
                      </a:r>
                      <a:r>
                        <a:rPr kumimoji="1" lang="en-US" altLang="ja-JP" sz="1000" dirty="0" smtClean="0">
                          <a:latin typeface="Calibri" panose="020F0502020204030204" pitchFamily="34" charset="0"/>
                        </a:rPr>
                        <a:t>+55</a:t>
                      </a:r>
                      <a:r>
                        <a:rPr kumimoji="1" lang="en-US" altLang="ja-JP" sz="1000" baseline="0" dirty="0" smtClean="0">
                          <a:latin typeface="Calibri" panose="020F0502020204030204" pitchFamily="34" charset="0"/>
                        </a:rPr>
                        <a:t> </a:t>
                      </a:r>
                      <a:r>
                        <a:rPr kumimoji="1" lang="ja-JP" altLang="en-US" sz="1000" baseline="0" dirty="0" smtClean="0">
                          <a:latin typeface="Calibri" panose="020F0502020204030204" pitchFamily="34" charset="0"/>
                        </a:rPr>
                        <a:t>℃</a:t>
                      </a:r>
                      <a:endParaRPr kumimoji="1" lang="ja-JP" altLang="en-US"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0" anchor="ctr" anchorCtr="1"/>
                </a:tc>
                <a:extLst>
                  <a:ext uri="{0D108BD9-81ED-4DB2-BD59-A6C34878D82A}">
                    <a16:rowId xmlns:a16="http://schemas.microsoft.com/office/drawing/2014/main" val="10010"/>
                  </a:ext>
                </a:extLst>
              </a:tr>
              <a:tr h="0">
                <a:tc vMerge="1">
                  <a:txBody>
                    <a:bodyPr/>
                    <a:lstStyle/>
                    <a:p>
                      <a:endParaRPr kumimoji="1" lang="ja-JP" altLang="en-US"/>
                    </a:p>
                  </a:txBody>
                  <a:tcPr/>
                </a:tc>
                <a:tc>
                  <a:txBody>
                    <a:bodyPr/>
                    <a:lstStyle/>
                    <a:p>
                      <a:r>
                        <a:rPr kumimoji="1" lang="en-US" altLang="ja-JP" sz="1000" dirty="0" smtClean="0">
                          <a:latin typeface="Calibri" panose="020F0502020204030204" pitchFamily="34" charset="0"/>
                        </a:rPr>
                        <a:t>Nondestructive</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000" dirty="0" smtClean="0">
                          <a:latin typeface="Calibri" panose="020F0502020204030204" pitchFamily="34" charset="0"/>
                        </a:rPr>
                        <a:t>80 m/s</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tc>
                  <a:txBody>
                    <a:bodyPr/>
                    <a:lstStyle/>
                    <a:p>
                      <a:pPr algn="ct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0" marR="0"/>
                </a:tc>
                <a:extLst>
                  <a:ext uri="{0D108BD9-81ED-4DB2-BD59-A6C34878D82A}">
                    <a16:rowId xmlns:a16="http://schemas.microsoft.com/office/drawing/2014/main" val="10011"/>
                  </a:ext>
                </a:extLst>
              </a:tr>
            </a:tbl>
          </a:graphicData>
        </a:graphic>
      </p:graphicFrame>
      <p:pic>
        <p:nvPicPr>
          <p:cNvPr id="1026" name="Picture 2" descr="\\pcc-ad.pcc.mei.co.jp\share$\30-製品\機種別\ＩＰカメラ\仰角PTZ_PDT\プロモ\外観写真データ\色違い\2800x4200_rgb_jpg\WV-SUD638_brown_F_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234" y="3234168"/>
            <a:ext cx="922700" cy="13840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pcc-ad.pcc.mei.co.jp\share$\30-製品\機種別\ＩＰカメラ\仰角PTZ_PDT\プロモ\外観写真データ\色違い\2800x4200_rgb_jpg\WV-SUD638_Gray_F_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51" y="2504462"/>
            <a:ext cx="1067858" cy="16017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Y:\40-職能\セキュリティ\セキュリティ・サウンド広報宣伝\(50) logos\AeroPTZ_logo\AeroPTZ_logo_color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Y:\40-職能\セキュリティ\セキュリティ・サウンド広報宣伝\(10) Security\03_国内_海外共通\WV-SUD638\写真データ\640x480_png\WV-SUD638_LED_DL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208" y="873327"/>
            <a:ext cx="900051" cy="1650523"/>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251053" y="3944649"/>
            <a:ext cx="811254" cy="246221"/>
          </a:xfrm>
          <a:prstGeom prst="rect">
            <a:avLst/>
          </a:prstGeom>
        </p:spPr>
        <p:txBody>
          <a:bodyPr wrap="square">
            <a:spAutoFit/>
          </a:bodyPr>
          <a:lstStyle/>
          <a:p>
            <a:pPr>
              <a:spcBef>
                <a:spcPct val="10000"/>
              </a:spcBef>
            </a:pPr>
            <a:r>
              <a:rPr kumimoji="0" lang="en-US" altLang="ja-JP" sz="1000" dirty="0" smtClean="0">
                <a:effectLst/>
                <a:ea typeface="Tahoma" panose="020B0604030504040204" pitchFamily="34" charset="0"/>
                <a:cs typeface="Tahoma" panose="020B0604030504040204" pitchFamily="34" charset="0"/>
                <a:sym typeface="Lucida Grande"/>
              </a:rPr>
              <a:t>Gray</a:t>
            </a:r>
            <a:endParaRPr lang="ja-JP" altLang="en-US" sz="1000" dirty="0">
              <a:cs typeface="Tahoma" panose="020B0604030504040204" pitchFamily="34" charset="0"/>
            </a:endParaRPr>
          </a:p>
        </p:txBody>
      </p:sp>
      <p:sp>
        <p:nvSpPr>
          <p:cNvPr id="11" name="正方形/長方形 10"/>
          <p:cNvSpPr/>
          <p:nvPr/>
        </p:nvSpPr>
        <p:spPr>
          <a:xfrm>
            <a:off x="1049607" y="4397398"/>
            <a:ext cx="811254" cy="246221"/>
          </a:xfrm>
          <a:prstGeom prst="rect">
            <a:avLst/>
          </a:prstGeom>
        </p:spPr>
        <p:txBody>
          <a:bodyPr wrap="square">
            <a:spAutoFit/>
          </a:bodyPr>
          <a:lstStyle/>
          <a:p>
            <a:pPr>
              <a:spcBef>
                <a:spcPct val="10000"/>
              </a:spcBef>
            </a:pPr>
            <a:r>
              <a:rPr kumimoji="0" lang="en-US" altLang="ja-JP" sz="1000" dirty="0" smtClean="0">
                <a:effectLst/>
                <a:ea typeface="Tahoma" panose="020B0604030504040204" pitchFamily="34" charset="0"/>
                <a:cs typeface="Tahoma" panose="020B0604030504040204" pitchFamily="34" charset="0"/>
                <a:sym typeface="Lucida Grande"/>
              </a:rPr>
              <a:t>Brown</a:t>
            </a:r>
            <a:endParaRPr lang="ja-JP" altLang="en-US" sz="1000" dirty="0">
              <a:cs typeface="Tahoma" panose="020B0604030504040204" pitchFamily="34" charset="0"/>
            </a:endParaRPr>
          </a:p>
        </p:txBody>
      </p:sp>
      <p:sp>
        <p:nvSpPr>
          <p:cNvPr id="12" name="正方形/長方形 11"/>
          <p:cNvSpPr/>
          <p:nvPr/>
        </p:nvSpPr>
        <p:spPr>
          <a:xfrm>
            <a:off x="924153" y="2452399"/>
            <a:ext cx="531081" cy="246221"/>
          </a:xfrm>
          <a:prstGeom prst="rect">
            <a:avLst/>
          </a:prstGeom>
        </p:spPr>
        <p:txBody>
          <a:bodyPr wrap="square">
            <a:spAutoFit/>
          </a:bodyPr>
          <a:lstStyle/>
          <a:p>
            <a:pPr>
              <a:spcBef>
                <a:spcPct val="10000"/>
              </a:spcBef>
            </a:pPr>
            <a:r>
              <a:rPr kumimoji="0" lang="en-US" altLang="ja-JP" sz="1000" dirty="0" smtClean="0">
                <a:effectLst/>
                <a:ea typeface="Tahoma" panose="020B0604030504040204" pitchFamily="34" charset="0"/>
                <a:cs typeface="Tahoma" panose="020B0604030504040204" pitchFamily="34" charset="0"/>
                <a:sym typeface="Lucida Grande"/>
              </a:rPr>
              <a:t>Silver</a:t>
            </a:r>
            <a:endParaRPr lang="ja-JP" altLang="en-US" sz="1000" dirty="0">
              <a:cs typeface="Tahoma" panose="020B0604030504040204" pitchFamily="34" charset="0"/>
            </a:endParaRPr>
          </a:p>
        </p:txBody>
      </p:sp>
    </p:spTree>
    <p:extLst>
      <p:ext uri="{BB962C8B-B14F-4D97-AF65-F5344CB8AC3E}">
        <p14:creationId xmlns:p14="http://schemas.microsoft.com/office/powerpoint/2010/main" val="2039901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565682" y="826344"/>
            <a:ext cx="8218395" cy="2654573"/>
          </a:xfrm>
          <a:prstGeom prst="rect">
            <a:avLst/>
          </a:prstGeom>
          <a:noFill/>
        </p:spPr>
        <p:txBody>
          <a:bodyPr wrap="square" rtlCol="0">
            <a:spAutoFit/>
          </a:bodyPr>
          <a:lstStyle/>
          <a:p>
            <a:pPr algn="l"/>
            <a:r>
              <a:rPr lang="en-US" altLang="ja-JP" sz="1800" b="1" dirty="0" err="1" smtClean="0">
                <a:effectLst/>
              </a:rPr>
              <a:t>AeroPTZ</a:t>
            </a:r>
            <a:r>
              <a:rPr lang="en-US" altLang="ja-JP" sz="1800" b="1" dirty="0" smtClean="0">
                <a:effectLst/>
              </a:rPr>
              <a:t> Cameras are suitable under the extreme conditions : </a:t>
            </a:r>
          </a:p>
          <a:p>
            <a:pPr algn="l"/>
            <a:endParaRPr lang="en-US" altLang="ja-JP" sz="1600" b="1" dirty="0" smtClean="0">
              <a:effectLst/>
            </a:endParaRPr>
          </a:p>
          <a:p>
            <a:pPr marL="898525" indent="-285750" algn="l">
              <a:lnSpc>
                <a:spcPct val="150000"/>
              </a:lnSpc>
              <a:spcBef>
                <a:spcPts val="300"/>
              </a:spcBef>
              <a:buFont typeface="Wingdings" panose="05000000000000000000" pitchFamily="2" charset="2"/>
              <a:buChar char="ü"/>
            </a:pPr>
            <a:r>
              <a:rPr lang="en-US" altLang="ja-JP" sz="1600" dirty="0" smtClean="0">
                <a:effectLst/>
              </a:rPr>
              <a:t>Port</a:t>
            </a:r>
            <a:endParaRPr kumimoji="1" lang="en-US" altLang="ja-JP" sz="1600" dirty="0" smtClean="0">
              <a:effectLst/>
            </a:endParaRPr>
          </a:p>
          <a:p>
            <a:pPr marL="898525" indent="-285750" algn="l">
              <a:lnSpc>
                <a:spcPct val="150000"/>
              </a:lnSpc>
              <a:spcBef>
                <a:spcPts val="300"/>
              </a:spcBef>
              <a:buFont typeface="Wingdings" panose="05000000000000000000" pitchFamily="2" charset="2"/>
              <a:buChar char="ü"/>
            </a:pPr>
            <a:r>
              <a:rPr lang="en-US" altLang="ja-JP" sz="1600" dirty="0" smtClean="0">
                <a:effectLst/>
              </a:rPr>
              <a:t>Airport</a:t>
            </a:r>
          </a:p>
          <a:p>
            <a:pPr marL="895350" indent="-261938" algn="l">
              <a:lnSpc>
                <a:spcPct val="150000"/>
              </a:lnSpc>
              <a:spcBef>
                <a:spcPts val="300"/>
              </a:spcBef>
              <a:buFont typeface="Wingdings" panose="05000000000000000000" pitchFamily="2" charset="2"/>
              <a:buChar char="ü"/>
            </a:pPr>
            <a:r>
              <a:rPr lang="en-US" altLang="ja-JP" sz="1600" dirty="0" smtClean="0">
                <a:effectLst/>
              </a:rPr>
              <a:t>Railway</a:t>
            </a:r>
          </a:p>
          <a:p>
            <a:pPr marL="895350" indent="-273050" algn="l">
              <a:lnSpc>
                <a:spcPct val="150000"/>
              </a:lnSpc>
              <a:spcBef>
                <a:spcPts val="300"/>
              </a:spcBef>
              <a:buFont typeface="Wingdings" panose="05000000000000000000" pitchFamily="2" charset="2"/>
              <a:buChar char="ü"/>
            </a:pPr>
            <a:r>
              <a:rPr lang="en-US" altLang="ja-JP" sz="1600" dirty="0" smtClean="0">
                <a:effectLst/>
              </a:rPr>
              <a:t>Traffic</a:t>
            </a:r>
          </a:p>
          <a:p>
            <a:pPr marL="895350" indent="-261938" algn="l">
              <a:lnSpc>
                <a:spcPct val="150000"/>
              </a:lnSpc>
              <a:spcBef>
                <a:spcPts val="300"/>
              </a:spcBef>
              <a:buFont typeface="Wingdings" panose="05000000000000000000" pitchFamily="2" charset="2"/>
              <a:buChar char="ü"/>
            </a:pPr>
            <a:r>
              <a:rPr lang="en-US" altLang="ja-JP" sz="1600" dirty="0" smtClean="0">
                <a:effectLst/>
              </a:rPr>
              <a:t>Safe city           and more. </a:t>
            </a:r>
            <a:endParaRPr kumimoji="1" lang="en-US" altLang="ja-JP" sz="1600" dirty="0" smtClean="0">
              <a:effectLst/>
            </a:endParaRPr>
          </a:p>
        </p:txBody>
      </p:sp>
      <p:sp>
        <p:nvSpPr>
          <p:cNvPr id="2" name="1 Título"/>
          <p:cNvSpPr>
            <a:spLocks noGrp="1"/>
          </p:cNvSpPr>
          <p:nvPr>
            <p:ph type="title"/>
          </p:nvPr>
        </p:nvSpPr>
        <p:spPr/>
        <p:txBody>
          <a:bodyPr vert="horz" lIns="91440" tIns="45720" rIns="91440" bIns="45720" rtlCol="0" anchor="ctr">
            <a:normAutofit/>
          </a:bodyPr>
          <a:lstStyle/>
          <a:p>
            <a:r>
              <a:rPr lang="en-US" altLang="ja-JP" b="1" dirty="0" smtClean="0">
                <a:latin typeface="Tahoma" panose="020B0604030504040204" pitchFamily="34" charset="0"/>
                <a:ea typeface="Tahoma" panose="020B0604030504040204" pitchFamily="34" charset="0"/>
                <a:cs typeface="Tahoma" panose="020B0604030504040204" pitchFamily="34" charset="0"/>
              </a:rPr>
              <a:t>Applications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13</a:t>
            </a:fld>
            <a:endParaRPr lang="en-US"/>
          </a:p>
        </p:txBody>
      </p:sp>
      <p:pic>
        <p:nvPicPr>
          <p:cNvPr id="14" name="Picture 4" descr="C:\Users\3930041\Documents\FY15\展示会\Intersec\shutterstock_100215956_Rail_way.eps"/>
          <p:cNvPicPr>
            <a:picLocks noChangeAspect="1" noChangeArrowheads="1"/>
          </p:cNvPicPr>
          <p:nvPr/>
        </p:nvPicPr>
        <p:blipFill rotWithShape="1">
          <a:blip r:embed="rId2">
            <a:extLst>
              <a:ext uri="{28A0092B-C50C-407E-A947-70E740481C1C}">
                <a14:useLocalDpi xmlns:a14="http://schemas.microsoft.com/office/drawing/2010/main" val="0"/>
              </a:ext>
            </a:extLst>
          </a:blip>
          <a:srcRect l="18881" r="9301"/>
          <a:stretch/>
        </p:blipFill>
        <p:spPr bwMode="auto">
          <a:xfrm>
            <a:off x="4750801" y="2886166"/>
            <a:ext cx="1891542" cy="17434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5" descr="C:\Users\3930041\Documents\FY15\展示会\Intersec\shutterstock_74356594_Traffic.eps"/>
          <p:cNvPicPr>
            <a:picLocks noChangeAspect="1" noChangeArrowheads="1"/>
          </p:cNvPicPr>
          <p:nvPr/>
        </p:nvPicPr>
        <p:blipFill rotWithShape="1">
          <a:blip r:embed="rId3">
            <a:extLst>
              <a:ext uri="{28A0092B-C50C-407E-A947-70E740481C1C}">
                <a14:useLocalDpi xmlns:a14="http://schemas.microsoft.com/office/drawing/2010/main" val="0"/>
              </a:ext>
            </a:extLst>
          </a:blip>
          <a:srcRect l="10647" r="14715"/>
          <a:stretch/>
        </p:blipFill>
        <p:spPr bwMode="auto">
          <a:xfrm>
            <a:off x="6472266" y="2908660"/>
            <a:ext cx="1911512" cy="17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6" descr="C:\Users\3930041\Documents\FY15\展示会\Intersec\shutterstock_1322332_airport.eps"/>
          <p:cNvPicPr>
            <a:picLocks noChangeAspect="1" noChangeArrowheads="1"/>
          </p:cNvPicPr>
          <p:nvPr/>
        </p:nvPicPr>
        <p:blipFill rotWithShape="1">
          <a:blip r:embed="rId4">
            <a:extLst>
              <a:ext uri="{28A0092B-C50C-407E-A947-70E740481C1C}">
                <a14:useLocalDpi xmlns:a14="http://schemas.microsoft.com/office/drawing/2010/main" val="0"/>
              </a:ext>
            </a:extLst>
          </a:blip>
          <a:srcRect l="13651" r="11189"/>
          <a:stretch/>
        </p:blipFill>
        <p:spPr bwMode="auto">
          <a:xfrm>
            <a:off x="7037865" y="1406407"/>
            <a:ext cx="1980515" cy="17714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3" descr="C:\Users\3930041\Documents\FY15\展示会\Intersec\shutterstock_265603106_Maritime.eps"/>
          <p:cNvPicPr>
            <a:picLocks noChangeAspect="1" noChangeArrowheads="1"/>
          </p:cNvPicPr>
          <p:nvPr/>
        </p:nvPicPr>
        <p:blipFill rotWithShape="1">
          <a:blip r:embed="rId5">
            <a:extLst>
              <a:ext uri="{28A0092B-C50C-407E-A947-70E740481C1C}">
                <a14:useLocalDpi xmlns:a14="http://schemas.microsoft.com/office/drawing/2010/main" val="0"/>
              </a:ext>
            </a:extLst>
          </a:blip>
          <a:srcRect l="9111" r="19380"/>
          <a:stretch/>
        </p:blipFill>
        <p:spPr bwMode="auto">
          <a:xfrm>
            <a:off x="5436452" y="1392383"/>
            <a:ext cx="1883873" cy="17593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C:\Users\3930041\Documents\FY15\展示会\Intersec\shutterstock_139315151_Safe_city.eps"/>
          <p:cNvPicPr>
            <a:picLocks noChangeAspect="1" noChangeArrowheads="1"/>
          </p:cNvPicPr>
          <p:nvPr/>
        </p:nvPicPr>
        <p:blipFill rotWithShape="1">
          <a:blip r:embed="rId6">
            <a:extLst>
              <a:ext uri="{28A0092B-C50C-407E-A947-70E740481C1C}">
                <a14:useLocalDpi xmlns:a14="http://schemas.microsoft.com/office/drawing/2010/main" val="0"/>
              </a:ext>
            </a:extLst>
          </a:blip>
          <a:srcRect l="-1" t="21253" r="24281" b="33920"/>
          <a:stretch/>
        </p:blipFill>
        <p:spPr bwMode="auto">
          <a:xfrm>
            <a:off x="3839484" y="1397148"/>
            <a:ext cx="1975861" cy="17546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Y:\40-職能\セキュリティ\セキュリティ・サウンド広報宣伝\(50) logos\AeroPTZ_logo\AeroPTZ_logo_color_whi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62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8E8A4C40-1FD3-B245-AE86-E18962D1310A}" type="slidenum">
              <a:rPr lang="en-US" smtClean="0"/>
              <a:t>2</a:t>
            </a:fld>
            <a:endParaRPr lang="en-US"/>
          </a:p>
        </p:txBody>
      </p:sp>
      <p:pic>
        <p:nvPicPr>
          <p:cNvPr id="7" name="Picture 2" descr="Y:\40-職能\セキュリティ\セキュリティ・サウンド広報宣伝\(50) logos\AeroPTZ_logo\AeroPTZ_logo_color_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3930041\AppData\Local\Temp\_AZTMP21_\top_a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4" y="741617"/>
            <a:ext cx="9578222" cy="395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C-20130708022\data\静止画データ(購入リースポジ)\カタログ使用写真\AeroPTZ\中解像度\shutterstock_114135259_m.jpg"/>
          <p:cNvPicPr>
            <a:picLocks noChangeArrowheads="1"/>
          </p:cNvPicPr>
          <p:nvPr/>
        </p:nvPicPr>
        <p:blipFill rotWithShape="1">
          <a:blip r:embed="rId4" cstate="print">
            <a:extLst>
              <a:ext uri="{28A0092B-C50C-407E-A947-70E740481C1C}">
                <a14:useLocalDpi xmlns:a14="http://schemas.microsoft.com/office/drawing/2010/main" val="0"/>
              </a:ext>
            </a:extLst>
          </a:blip>
          <a:srcRect t="35010" b="1"/>
          <a:stretch/>
        </p:blipFill>
        <p:spPr bwMode="auto">
          <a:xfrm>
            <a:off x="6641209" y="4574569"/>
            <a:ext cx="840749" cy="5760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PC-20130708022\data\静止画データ(購入リースポジ)\カタログ使用写真\AeroPTZ\中解像度\shutterstock_169721027_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1958" y="4574569"/>
            <a:ext cx="840748" cy="5791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C-20130708022\data\静止画データ(購入リースポジ)\カタログ使用写真\AeroPTZ\中解像度\shutterstock_305920067_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2649" y="4574569"/>
            <a:ext cx="840748" cy="576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PC-20130708022\data\静止画データ(購入リースポジ)\カタログ使用写真\AeroPTZ\中解像度\shutterstock_394783354_m.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2706" y="4574569"/>
            <a:ext cx="840749" cy="576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C-20130708022\data\静止画データ(購入リースポジ)\カタログ使用写真\AeroPTZ\中解像度\shutterstock_516689_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1901" y="4574569"/>
            <a:ext cx="840748" cy="5850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PC-20130708022\data\静止画データ(購入リースポジ)\カタログ使用写真\AeroPTZ\中解像度\shutterstock_64259947_m.jpg"/>
          <p:cNvPicPr>
            <a:picLocks noChangeArrowheads="1"/>
          </p:cNvPicPr>
          <p:nvPr/>
        </p:nvPicPr>
        <p:blipFill rotWithShape="1">
          <a:blip r:embed="rId9" cstate="print">
            <a:extLst>
              <a:ext uri="{28A0092B-C50C-407E-A947-70E740481C1C}">
                <a14:useLocalDpi xmlns:a14="http://schemas.microsoft.com/office/drawing/2010/main" val="0"/>
              </a:ext>
            </a:extLst>
          </a:blip>
          <a:srcRect r="29365" b="41036"/>
          <a:stretch/>
        </p:blipFill>
        <p:spPr bwMode="auto">
          <a:xfrm>
            <a:off x="5804577" y="4574569"/>
            <a:ext cx="840749" cy="57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40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a:bodyPr>
          <a:lstStyle/>
          <a:p>
            <a:r>
              <a:rPr lang="en-US" b="1" dirty="0" err="1" smtClean="0">
                <a:latin typeface="Tahoma" panose="020B0604030504040204" pitchFamily="34" charset="0"/>
                <a:ea typeface="Tahoma" panose="020B0604030504040204" pitchFamily="34" charset="0"/>
                <a:cs typeface="Tahoma" panose="020B0604030504040204" pitchFamily="34" charset="0"/>
              </a:rPr>
              <a:t>AeroPTZ</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3</a:t>
            </a:fld>
            <a:endParaRPr lang="en-US"/>
          </a:p>
        </p:txBody>
      </p:sp>
      <p:sp>
        <p:nvSpPr>
          <p:cNvPr id="14" name="正方形/長方形 13"/>
          <p:cNvSpPr/>
          <p:nvPr/>
        </p:nvSpPr>
        <p:spPr>
          <a:xfrm>
            <a:off x="5345490" y="947730"/>
            <a:ext cx="3798509" cy="584775"/>
          </a:xfrm>
          <a:prstGeom prst="rect">
            <a:avLst/>
          </a:prstGeom>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Can capture clear images </a:t>
            </a:r>
            <a:r>
              <a:rPr lang="en-US" altLang="ja-JP" sz="1600" b="1" dirty="0" smtClean="0">
                <a:solidFill>
                  <a:srgbClr val="FF6600"/>
                </a:solidFill>
                <a:effectLst/>
                <a:ea typeface="Tahoma" panose="020B0604030504040204" pitchFamily="34" charset="0"/>
                <a:cs typeface="Tahoma" panose="020B0604030504040204" pitchFamily="34" charset="0"/>
              </a:rPr>
              <a:t>with extreme performance </a:t>
            </a:r>
            <a:endParaRPr lang="ja-JP" altLang="en-US" sz="1600" b="1" dirty="0">
              <a:solidFill>
                <a:srgbClr val="FF6600"/>
              </a:solidFill>
              <a:effectLst/>
              <a:cs typeface="Tahoma" panose="020B0604030504040204" pitchFamily="34" charset="0"/>
            </a:endParaRPr>
          </a:p>
        </p:txBody>
      </p:sp>
      <p:pic>
        <p:nvPicPr>
          <p:cNvPr id="2050" name="Picture 2" descr="Y:\40-職能\セキュリティ\セキュリティ・サウンド広報宣伝\(50) logos\AeroPTZ_logo\AeroPTZ_logo_col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9711" y="3762375"/>
            <a:ext cx="2070443" cy="6062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40-職能\セキュリティ\セキュリティ・サウンド広報宣伝\(10) Security\03_国内_海外共通\WV-SUD638\写真データ\640x480_png\WV-SUD638_LED_DL_L.png"/>
          <p:cNvPicPr>
            <a:picLocks noChangeAspect="1" noChangeArrowheads="1"/>
          </p:cNvPicPr>
          <p:nvPr/>
        </p:nvPicPr>
        <p:blipFill rotWithShape="1">
          <a:blip r:embed="rId3">
            <a:extLst>
              <a:ext uri="{28A0092B-C50C-407E-A947-70E740481C1C}">
                <a14:useLocalDpi xmlns:a14="http://schemas.microsoft.com/office/drawing/2010/main" val="0"/>
              </a:ext>
            </a:extLst>
          </a:blip>
          <a:srcRect b="19415"/>
          <a:stretch/>
        </p:blipFill>
        <p:spPr bwMode="auto">
          <a:xfrm>
            <a:off x="3416809" y="829513"/>
            <a:ext cx="1852482" cy="2737543"/>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142875" y="947730"/>
            <a:ext cx="3479800" cy="584775"/>
          </a:xfrm>
          <a:prstGeom prst="rect">
            <a:avLst/>
          </a:prstGeom>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Can install this camera </a:t>
            </a:r>
            <a:r>
              <a:rPr lang="en-US" altLang="ja-JP" sz="1600" b="1" dirty="0" smtClean="0">
                <a:solidFill>
                  <a:srgbClr val="FF6600"/>
                </a:solidFill>
                <a:effectLst/>
                <a:ea typeface="Tahoma" panose="020B0604030504040204" pitchFamily="34" charset="0"/>
                <a:cs typeface="Tahoma" panose="020B0604030504040204" pitchFamily="34" charset="0"/>
              </a:rPr>
              <a:t>in any extreme conditions</a:t>
            </a:r>
            <a:endParaRPr lang="ja-JP" altLang="en-US" sz="1600" b="1" dirty="0">
              <a:solidFill>
                <a:srgbClr val="FF6600"/>
              </a:solidFill>
              <a:effectLst/>
              <a:cs typeface="Tahoma" panose="020B0604030504040204" pitchFamily="34" charset="0"/>
            </a:endParaRPr>
          </a:p>
        </p:txBody>
      </p:sp>
      <p:sp>
        <p:nvSpPr>
          <p:cNvPr id="6" name="正方形/長方形 5"/>
          <p:cNvSpPr/>
          <p:nvPr/>
        </p:nvSpPr>
        <p:spPr>
          <a:xfrm>
            <a:off x="196850" y="1484405"/>
            <a:ext cx="3425826" cy="3243196"/>
          </a:xfrm>
          <a:prstGeom prst="rect">
            <a:avLst/>
          </a:prstGeom>
        </p:spPr>
        <p:txBody>
          <a:bodyPr wrap="square">
            <a:spAutoFit/>
          </a:bodyPr>
          <a:lstStyle/>
          <a:p>
            <a:pPr algn="l">
              <a:spcBef>
                <a:spcPct val="10000"/>
              </a:spcBef>
              <a:buFontTx/>
              <a:buChar char="•"/>
            </a:pPr>
            <a:r>
              <a:rPr lang="en-US" altLang="ja-JP" sz="1150" dirty="0">
                <a:effectLst/>
                <a:ea typeface="Tahoma" panose="020B0604030504040204" pitchFamily="34" charset="0"/>
                <a:cs typeface="Tahoma" panose="020B0604030504040204" pitchFamily="34" charset="0"/>
              </a:rPr>
              <a:t> </a:t>
            </a:r>
            <a:r>
              <a:rPr kumimoji="0" lang="en-US" altLang="ja-JP" sz="1150" dirty="0">
                <a:effectLst/>
                <a:ea typeface="Tahoma" panose="020B0604030504040204" pitchFamily="34" charset="0"/>
                <a:cs typeface="Tahoma" panose="020B0604030504040204" pitchFamily="34" charset="0"/>
                <a:sym typeface="Lucida Grande"/>
              </a:rPr>
              <a:t>The Aero PTZ camera continues to function even during hurricanes and typhoons of wind speeds up to </a:t>
            </a:r>
            <a:r>
              <a:rPr kumimoji="0" lang="en-US" altLang="ja-JP" sz="1150" b="1" u="sng" dirty="0" smtClean="0">
                <a:effectLst/>
                <a:ea typeface="Tahoma" panose="020B0604030504040204" pitchFamily="34" charset="0"/>
                <a:cs typeface="Tahoma" panose="020B0604030504040204" pitchFamily="34" charset="0"/>
                <a:sym typeface="Lucida Grande"/>
              </a:rPr>
              <a:t>216km/h</a:t>
            </a:r>
            <a:r>
              <a:rPr kumimoji="0" lang="en-US" altLang="ja-JP" sz="1150" dirty="0" smtClean="0">
                <a:effectLst/>
                <a:ea typeface="Tahoma" panose="020B0604030504040204" pitchFamily="34" charset="0"/>
                <a:cs typeface="Tahoma" panose="020B0604030504040204" pitchFamily="34" charset="0"/>
                <a:sym typeface="Lucida Grande"/>
              </a:rPr>
              <a:t> </a:t>
            </a:r>
            <a:r>
              <a:rPr kumimoji="0" lang="en-US" altLang="ja-JP" sz="1150" dirty="0">
                <a:effectLst/>
                <a:ea typeface="Tahoma" panose="020B0604030504040204" pitchFamily="34" charset="0"/>
                <a:cs typeface="Tahoma" panose="020B0604030504040204" pitchFamily="34" charset="0"/>
                <a:sym typeface="Lucida Grande"/>
              </a:rPr>
              <a:t>(</a:t>
            </a:r>
            <a:r>
              <a:rPr kumimoji="0" lang="en-US" altLang="ja-JP" sz="1150" dirty="0" smtClean="0">
                <a:effectLst/>
                <a:ea typeface="Tahoma" panose="020B0604030504040204" pitchFamily="34" charset="0"/>
                <a:cs typeface="Tahoma" panose="020B0604030504040204" pitchFamily="34" charset="0"/>
                <a:sym typeface="Lucida Grande"/>
              </a:rPr>
              <a:t>135 </a:t>
            </a:r>
            <a:r>
              <a:rPr kumimoji="0" lang="en-US" altLang="ja-JP" sz="1150" dirty="0">
                <a:effectLst/>
                <a:ea typeface="Tahoma" panose="020B0604030504040204" pitchFamily="34" charset="0"/>
                <a:cs typeface="Tahoma" panose="020B0604030504040204" pitchFamily="34" charset="0"/>
                <a:sym typeface="Lucida Grande"/>
              </a:rPr>
              <a:t>mph). And, the camera is not damaged by winds up to </a:t>
            </a:r>
            <a:r>
              <a:rPr kumimoji="0" lang="en-US" altLang="ja-JP" sz="1150" b="1" u="sng" dirty="0" smtClean="0">
                <a:effectLst/>
                <a:ea typeface="Tahoma" panose="020B0604030504040204" pitchFamily="34" charset="0"/>
                <a:cs typeface="Tahoma" panose="020B0604030504040204" pitchFamily="34" charset="0"/>
                <a:sym typeface="Lucida Grande"/>
              </a:rPr>
              <a:t>288km/h</a:t>
            </a:r>
            <a:r>
              <a:rPr kumimoji="0" lang="en-US" altLang="ja-JP" sz="1150" dirty="0" smtClean="0">
                <a:effectLst/>
                <a:ea typeface="Tahoma" panose="020B0604030504040204" pitchFamily="34" charset="0"/>
                <a:cs typeface="Tahoma" panose="020B0604030504040204" pitchFamily="34" charset="0"/>
                <a:sym typeface="Lucida Grande"/>
              </a:rPr>
              <a:t> </a:t>
            </a:r>
            <a:r>
              <a:rPr kumimoji="0" lang="en-US" altLang="ja-JP" sz="1150" dirty="0">
                <a:effectLst/>
                <a:ea typeface="Tahoma" panose="020B0604030504040204" pitchFamily="34" charset="0"/>
                <a:cs typeface="Tahoma" panose="020B0604030504040204" pitchFamily="34" charset="0"/>
                <a:sym typeface="Lucida Grande"/>
              </a:rPr>
              <a:t>(180 mph</a:t>
            </a:r>
            <a:r>
              <a:rPr kumimoji="0" lang="en-US" altLang="ja-JP" sz="1150" dirty="0" smtClean="0">
                <a:effectLst/>
                <a:ea typeface="Tahoma" panose="020B0604030504040204" pitchFamily="34" charset="0"/>
                <a:cs typeface="Tahoma" panose="020B0604030504040204" pitchFamily="34" charset="0"/>
                <a:sym typeface="Lucida Grande"/>
              </a:rPr>
              <a:t>).</a:t>
            </a:r>
            <a:br>
              <a:rPr kumimoji="0" lang="en-US" altLang="ja-JP" sz="1150" dirty="0" smtClean="0">
                <a:effectLst/>
                <a:ea typeface="Tahoma" panose="020B0604030504040204" pitchFamily="34" charset="0"/>
                <a:cs typeface="Tahoma" panose="020B0604030504040204" pitchFamily="34" charset="0"/>
                <a:sym typeface="Lucida Grande"/>
              </a:rPr>
            </a:br>
            <a:endParaRPr kumimoji="0" lang="en-US" altLang="ja-JP" sz="900" dirty="0" smtClean="0">
              <a:effectLst/>
              <a:ea typeface="Tahoma" panose="020B0604030504040204" pitchFamily="34" charset="0"/>
              <a:cs typeface="Tahoma" panose="020B0604030504040204" pitchFamily="34" charset="0"/>
              <a:sym typeface="Lucida Grande"/>
            </a:endParaRPr>
          </a:p>
          <a:p>
            <a:pPr algn="l">
              <a:spcBef>
                <a:spcPct val="10000"/>
              </a:spcBef>
              <a:buFontTx/>
              <a:buChar char="•"/>
            </a:pPr>
            <a:r>
              <a:rPr lang="en-US" altLang="ja-JP" sz="1150" dirty="0">
                <a:effectLst/>
                <a:ea typeface="Tahoma" panose="020B0604030504040204" pitchFamily="34" charset="0"/>
                <a:cs typeface="Tahoma" panose="020B0604030504040204" pitchFamily="34" charset="0"/>
                <a:sym typeface="Lucida Grande"/>
              </a:rPr>
              <a:t>The Aero PTZ camera is rated to </a:t>
            </a:r>
            <a:r>
              <a:rPr lang="en-US" altLang="ja-JP" sz="1150" b="1" u="sng" dirty="0">
                <a:effectLst/>
                <a:ea typeface="Tahoma" panose="020B0604030504040204" pitchFamily="34" charset="0"/>
                <a:cs typeface="Tahoma" panose="020B0604030504040204" pitchFamily="34" charset="0"/>
                <a:sym typeface="Lucida Grande"/>
              </a:rPr>
              <a:t>ISO14993</a:t>
            </a:r>
            <a:r>
              <a:rPr lang="en-US" altLang="ja-JP" sz="1150" dirty="0">
                <a:effectLst/>
                <a:ea typeface="Tahoma" panose="020B0604030504040204" pitchFamily="34" charset="0"/>
                <a:cs typeface="Tahoma" panose="020B0604030504040204" pitchFamily="34" charset="0"/>
                <a:sym typeface="Lucida Grande"/>
              </a:rPr>
              <a:t> and is equipped with a body which can be captured in heavy-salt damage place, a glass fiber </a:t>
            </a:r>
            <a:r>
              <a:rPr lang="en-US" altLang="ja-JP" sz="1150" dirty="0" smtClean="0">
                <a:effectLst/>
                <a:ea typeface="Tahoma" panose="020B0604030504040204" pitchFamily="34" charset="0"/>
                <a:cs typeface="Tahoma" panose="020B0604030504040204" pitchFamily="34" charset="0"/>
                <a:sym typeface="Lucida Grande"/>
              </a:rPr>
              <a:t>reinforced plastics body</a:t>
            </a:r>
            <a:r>
              <a:rPr lang="en-US" altLang="ja-JP" sz="1150" dirty="0">
                <a:effectLst/>
                <a:ea typeface="Tahoma" panose="020B0604030504040204" pitchFamily="34" charset="0"/>
                <a:cs typeface="Tahoma" panose="020B0604030504040204" pitchFamily="34" charset="0"/>
                <a:sym typeface="Lucida Grande"/>
              </a:rPr>
              <a:t>. </a:t>
            </a:r>
            <a:endParaRPr lang="en-US" altLang="ja-JP" sz="1150" dirty="0" smtClean="0">
              <a:effectLst/>
              <a:ea typeface="Tahoma" panose="020B0604030504040204" pitchFamily="34" charset="0"/>
              <a:cs typeface="Tahoma" panose="020B0604030504040204" pitchFamily="34" charset="0"/>
              <a:sym typeface="Lucida Grande"/>
            </a:endParaRPr>
          </a:p>
          <a:p>
            <a:pPr algn="l">
              <a:spcBef>
                <a:spcPct val="10000"/>
              </a:spcBef>
            </a:pPr>
            <a:endParaRPr lang="ja-JP" altLang="en-US" sz="900" dirty="0">
              <a:cs typeface="Tahoma" panose="020B0604030504040204" pitchFamily="34" charset="0"/>
            </a:endParaRPr>
          </a:p>
          <a:p>
            <a:pPr algn="l">
              <a:spcBef>
                <a:spcPct val="10000"/>
              </a:spcBef>
              <a:buFontTx/>
              <a:buChar char="•"/>
            </a:pPr>
            <a:r>
              <a:rPr kumimoji="0" lang="en-US" altLang="ja-JP" sz="1150" dirty="0" smtClean="0">
                <a:effectLst/>
                <a:ea typeface="Tahoma" panose="020B0604030504040204" pitchFamily="34" charset="0"/>
                <a:cs typeface="Tahoma" panose="020B0604030504040204" pitchFamily="34" charset="0"/>
                <a:sym typeface="Lucida Grande"/>
              </a:rPr>
              <a:t>The </a:t>
            </a:r>
            <a:r>
              <a:rPr kumimoji="0" lang="en-US" altLang="ja-JP" sz="1150" dirty="0">
                <a:effectLst/>
                <a:ea typeface="Tahoma" panose="020B0604030504040204" pitchFamily="34" charset="0"/>
                <a:cs typeface="Tahoma" panose="020B0604030504040204" pitchFamily="34" charset="0"/>
                <a:sym typeface="Lucida Grande"/>
              </a:rPr>
              <a:t>Aero PTZ camera support </a:t>
            </a:r>
            <a:r>
              <a:rPr kumimoji="0" lang="en-US" altLang="ja-JP" sz="1150" b="1" u="sng" dirty="0">
                <a:effectLst/>
                <a:ea typeface="Tahoma" panose="020B0604030504040204" pitchFamily="34" charset="0"/>
                <a:cs typeface="Tahoma" panose="020B0604030504040204" pitchFamily="34" charset="0"/>
                <a:sym typeface="Lucida Grande"/>
              </a:rPr>
              <a:t>IP67-</a:t>
            </a:r>
            <a:r>
              <a:rPr kumimoji="0" lang="en-US" altLang="ja-JP" sz="1150" dirty="0">
                <a:effectLst/>
                <a:ea typeface="Tahoma" panose="020B0604030504040204" pitchFamily="34" charset="0"/>
                <a:cs typeface="Tahoma" panose="020B0604030504040204" pitchFamily="34" charset="0"/>
                <a:sym typeface="Lucida Grande"/>
              </a:rPr>
              <a:t> and </a:t>
            </a:r>
            <a:r>
              <a:rPr kumimoji="0" lang="en-US" altLang="ja-JP" sz="1150" b="1" u="sng" dirty="0">
                <a:effectLst/>
                <a:ea typeface="Tahoma" panose="020B0604030504040204" pitchFamily="34" charset="0"/>
                <a:cs typeface="Tahoma" panose="020B0604030504040204" pitchFamily="34" charset="0"/>
                <a:sym typeface="Lucida Grande"/>
              </a:rPr>
              <a:t>IP66-rated</a:t>
            </a:r>
            <a:r>
              <a:rPr kumimoji="0" lang="en-US" altLang="ja-JP" sz="1150" dirty="0">
                <a:effectLst/>
                <a:ea typeface="Tahoma" panose="020B0604030504040204" pitchFamily="34" charset="0"/>
                <a:cs typeface="Tahoma" panose="020B0604030504040204" pitchFamily="34" charset="0"/>
                <a:sym typeface="Lucida Grande"/>
              </a:rPr>
              <a:t> weather resistant. </a:t>
            </a:r>
            <a:endParaRPr kumimoji="0" lang="en-US" altLang="ja-JP" sz="1150" dirty="0" smtClean="0">
              <a:effectLst/>
              <a:ea typeface="Tahoma" panose="020B0604030504040204" pitchFamily="34" charset="0"/>
              <a:cs typeface="Tahoma" panose="020B0604030504040204" pitchFamily="34" charset="0"/>
              <a:sym typeface="Lucida Grande"/>
            </a:endParaRPr>
          </a:p>
          <a:p>
            <a:pPr algn="l">
              <a:spcBef>
                <a:spcPct val="10000"/>
              </a:spcBef>
              <a:buFontTx/>
              <a:buChar char="•"/>
            </a:pPr>
            <a:endParaRPr kumimoji="0" lang="en-US" altLang="ja-JP" sz="900" dirty="0">
              <a:effectLst/>
              <a:ea typeface="Tahoma" panose="020B0604030504040204" pitchFamily="34" charset="0"/>
              <a:cs typeface="Tahoma" panose="020B0604030504040204" pitchFamily="34" charset="0"/>
              <a:sym typeface="Lucida Grande"/>
            </a:endParaRPr>
          </a:p>
          <a:p>
            <a:pPr algn="l">
              <a:spcBef>
                <a:spcPct val="10000"/>
              </a:spcBef>
              <a:buFontTx/>
              <a:buChar char="•"/>
            </a:pPr>
            <a:r>
              <a:rPr kumimoji="0" lang="en-US" altLang="ja-JP" sz="1150" dirty="0" smtClean="0">
                <a:effectLst/>
                <a:ea typeface="Tahoma" panose="020B0604030504040204" pitchFamily="34" charset="0"/>
                <a:cs typeface="Tahoma" panose="020B0604030504040204" pitchFamily="34" charset="0"/>
                <a:sym typeface="Lucida Grande"/>
              </a:rPr>
              <a:t>The </a:t>
            </a:r>
            <a:r>
              <a:rPr kumimoji="0" lang="en-US" altLang="ja-JP" sz="1150" dirty="0">
                <a:effectLst/>
                <a:ea typeface="Tahoma" panose="020B0604030504040204" pitchFamily="34" charset="0"/>
                <a:cs typeface="Tahoma" panose="020B0604030504040204" pitchFamily="34" charset="0"/>
                <a:sym typeface="Lucida Grande"/>
              </a:rPr>
              <a:t>Aero PTZ camera </a:t>
            </a:r>
            <a:r>
              <a:rPr kumimoji="0" lang="en-US" altLang="ja-JP" sz="1150" dirty="0" smtClean="0">
                <a:effectLst/>
                <a:ea typeface="Tahoma" panose="020B0604030504040204" pitchFamily="34" charset="0"/>
                <a:cs typeface="Tahoma" panose="020B0604030504040204" pitchFamily="34" charset="0"/>
                <a:sym typeface="Lucida Grande"/>
              </a:rPr>
              <a:t>is equipped with defroster and continues </a:t>
            </a:r>
            <a:r>
              <a:rPr kumimoji="0" lang="en-US" altLang="ja-JP" sz="1150" dirty="0">
                <a:effectLst/>
                <a:ea typeface="Tahoma" panose="020B0604030504040204" pitchFamily="34" charset="0"/>
                <a:cs typeface="Tahoma" panose="020B0604030504040204" pitchFamily="34" charset="0"/>
                <a:sym typeface="Lucida Grande"/>
              </a:rPr>
              <a:t>to function in extremely cold (</a:t>
            </a:r>
            <a:r>
              <a:rPr kumimoji="0" lang="en-US" altLang="ja-JP" sz="1150" b="1" u="sng" dirty="0">
                <a:effectLst/>
                <a:ea typeface="Tahoma" panose="020B0604030504040204" pitchFamily="34" charset="0"/>
                <a:cs typeface="Tahoma" panose="020B0604030504040204" pitchFamily="34" charset="0"/>
                <a:sym typeface="Lucida Grande"/>
              </a:rPr>
              <a:t>-50° Celsius</a:t>
            </a:r>
            <a:r>
              <a:rPr kumimoji="0" lang="en-US" altLang="ja-JP" sz="1150" dirty="0">
                <a:effectLst/>
                <a:ea typeface="Tahoma" panose="020B0604030504040204" pitchFamily="34" charset="0"/>
                <a:cs typeface="Tahoma" panose="020B0604030504040204" pitchFamily="34" charset="0"/>
                <a:sym typeface="Lucida Grande"/>
              </a:rPr>
              <a:t>) and extremely hot (</a:t>
            </a:r>
            <a:r>
              <a:rPr kumimoji="0" lang="en-US" altLang="ja-JP" sz="1150" b="1" u="sng" dirty="0">
                <a:effectLst/>
                <a:ea typeface="Tahoma" panose="020B0604030504040204" pitchFamily="34" charset="0"/>
                <a:cs typeface="Tahoma" panose="020B0604030504040204" pitchFamily="34" charset="0"/>
                <a:sym typeface="Lucida Grande"/>
              </a:rPr>
              <a:t>+60° Celsius</a:t>
            </a:r>
            <a:r>
              <a:rPr kumimoji="0" lang="en-US" altLang="ja-JP" sz="1150" dirty="0">
                <a:effectLst/>
                <a:ea typeface="Tahoma" panose="020B0604030504040204" pitchFamily="34" charset="0"/>
                <a:cs typeface="Tahoma" panose="020B0604030504040204" pitchFamily="34" charset="0"/>
                <a:sym typeface="Lucida Grande"/>
              </a:rPr>
              <a:t>) environments</a:t>
            </a:r>
            <a:r>
              <a:rPr kumimoji="0" lang="en-US" altLang="ja-JP" sz="1150" dirty="0" smtClean="0">
                <a:effectLst/>
                <a:ea typeface="Tahoma" panose="020B0604030504040204" pitchFamily="34" charset="0"/>
                <a:cs typeface="Tahoma" panose="020B0604030504040204" pitchFamily="34" charset="0"/>
                <a:sym typeface="Lucida Grande"/>
              </a:rPr>
              <a:t>.</a:t>
            </a:r>
            <a:endParaRPr lang="en-US" altLang="ja-JP" sz="1150" dirty="0">
              <a:effectLst/>
              <a:ea typeface="Tahoma" panose="020B0604030504040204" pitchFamily="34" charset="0"/>
              <a:cs typeface="Tahoma" panose="020B0604030504040204" pitchFamily="34" charset="0"/>
            </a:endParaRPr>
          </a:p>
        </p:txBody>
      </p:sp>
      <p:sp>
        <p:nvSpPr>
          <p:cNvPr id="25" name="正方形/長方形 24"/>
          <p:cNvSpPr/>
          <p:nvPr/>
        </p:nvSpPr>
        <p:spPr>
          <a:xfrm>
            <a:off x="5414560" y="1484405"/>
            <a:ext cx="3318657" cy="2262158"/>
          </a:xfrm>
          <a:prstGeom prst="rect">
            <a:avLst/>
          </a:prstGeom>
        </p:spPr>
        <p:txBody>
          <a:bodyPr wrap="square">
            <a:spAutoFit/>
          </a:bodyPr>
          <a:lstStyle/>
          <a:p>
            <a:pPr algn="l">
              <a:spcBef>
                <a:spcPct val="10000"/>
              </a:spcBef>
              <a:buFontTx/>
              <a:buChar char="•"/>
            </a:pPr>
            <a:r>
              <a:rPr kumimoji="0" lang="en-US" altLang="ja-JP" sz="1150" dirty="0">
                <a:effectLst/>
                <a:ea typeface="Tahoma" panose="020B0604030504040204" pitchFamily="34" charset="0"/>
                <a:cs typeface="Tahoma" panose="020B0604030504040204" pitchFamily="34" charset="0"/>
                <a:sym typeface="Lucida Grande"/>
              </a:rPr>
              <a:t>In order to capture stable images, </a:t>
            </a:r>
            <a:r>
              <a:rPr kumimoji="0" lang="en-US" altLang="ja-JP" sz="1150" b="1" u="sng" dirty="0">
                <a:effectLst/>
                <a:ea typeface="Tahoma" panose="020B0604030504040204" pitchFamily="34" charset="0"/>
                <a:cs typeface="Tahoma" panose="020B0604030504040204" pitchFamily="34" charset="0"/>
                <a:sym typeface="Lucida Grande"/>
              </a:rPr>
              <a:t>Hybrid image stabilizer</a:t>
            </a:r>
            <a:r>
              <a:rPr kumimoji="0" lang="en-US" altLang="ja-JP" sz="1150" dirty="0">
                <a:effectLst/>
                <a:ea typeface="Tahoma" panose="020B0604030504040204" pitchFamily="34" charset="0"/>
                <a:cs typeface="Tahoma" panose="020B0604030504040204" pitchFamily="34" charset="0"/>
                <a:sym typeface="Lucida Grande"/>
              </a:rPr>
              <a:t> (Video SAS technology) reduces vibrations when large vehicles pass and swaying on top of bridges</a:t>
            </a:r>
            <a:r>
              <a:rPr kumimoji="0" lang="en-US" altLang="ja-JP" sz="1150" dirty="0" smtClean="0">
                <a:effectLst/>
                <a:ea typeface="Tahoma" panose="020B0604030504040204" pitchFamily="34" charset="0"/>
                <a:cs typeface="Tahoma" panose="020B0604030504040204" pitchFamily="34" charset="0"/>
                <a:sym typeface="Lucida Grande"/>
              </a:rPr>
              <a:t>.</a:t>
            </a:r>
          </a:p>
          <a:p>
            <a:pPr algn="l">
              <a:spcBef>
                <a:spcPct val="10000"/>
              </a:spcBef>
              <a:buFontTx/>
              <a:buChar char="•"/>
            </a:pPr>
            <a:endParaRPr kumimoji="0" lang="en-US" altLang="ja-JP" sz="900" dirty="0" smtClean="0">
              <a:effectLst/>
              <a:ea typeface="Tahoma" panose="020B0604030504040204" pitchFamily="34" charset="0"/>
              <a:cs typeface="Tahoma" panose="020B0604030504040204" pitchFamily="34" charset="0"/>
              <a:sym typeface="Lucida Grande"/>
            </a:endParaRPr>
          </a:p>
          <a:p>
            <a:pPr algn="l">
              <a:spcBef>
                <a:spcPct val="10000"/>
              </a:spcBef>
              <a:buFontTx/>
              <a:buChar char="•"/>
            </a:pPr>
            <a:r>
              <a:rPr kumimoji="0" lang="en-US" altLang="ja-JP" sz="1150" dirty="0" smtClean="0">
                <a:effectLst/>
                <a:ea typeface="Tahoma" panose="020B0604030504040204" pitchFamily="34" charset="0"/>
                <a:cs typeface="Tahoma" panose="020B0604030504040204" pitchFamily="34" charset="0"/>
                <a:sym typeface="Lucida Grande"/>
              </a:rPr>
              <a:t>The </a:t>
            </a:r>
            <a:r>
              <a:rPr kumimoji="0" lang="en-US" altLang="ja-JP" sz="1150" b="1" u="sng" dirty="0">
                <a:effectLst/>
                <a:ea typeface="Tahoma" panose="020B0604030504040204" pitchFamily="34" charset="0"/>
                <a:cs typeface="Tahoma" panose="020B0604030504040204" pitchFamily="34" charset="0"/>
                <a:sym typeface="Lucida Grande"/>
              </a:rPr>
              <a:t>Wiper &amp; Washer </a:t>
            </a:r>
            <a:r>
              <a:rPr kumimoji="0" lang="en-US" altLang="ja-JP" sz="1150" dirty="0">
                <a:effectLst/>
                <a:ea typeface="Tahoma" panose="020B0604030504040204" pitchFamily="34" charset="0"/>
                <a:cs typeface="Tahoma" panose="020B0604030504040204" pitchFamily="34" charset="0"/>
                <a:sym typeface="Lucida Grande"/>
              </a:rPr>
              <a:t>of the </a:t>
            </a:r>
            <a:r>
              <a:rPr kumimoji="0" lang="en-US" altLang="ja-JP" sz="1150" dirty="0" smtClean="0">
                <a:effectLst/>
                <a:ea typeface="Tahoma" panose="020B0604030504040204" pitchFamily="34" charset="0"/>
                <a:cs typeface="Tahoma" panose="020B0604030504040204" pitchFamily="34" charset="0"/>
                <a:sym typeface="Lucida Grande"/>
              </a:rPr>
              <a:t>Aero PTZ camera </a:t>
            </a:r>
            <a:r>
              <a:rPr kumimoji="0" lang="en-US" altLang="ja-JP" sz="1150" dirty="0">
                <a:effectLst/>
                <a:ea typeface="Tahoma" panose="020B0604030504040204" pitchFamily="34" charset="0"/>
                <a:cs typeface="Tahoma" panose="020B0604030504040204" pitchFamily="34" charset="0"/>
                <a:sym typeface="Lucida Grande"/>
              </a:rPr>
              <a:t>removes water and dirt that may blur image. </a:t>
            </a:r>
          </a:p>
          <a:p>
            <a:pPr algn="l">
              <a:spcBef>
                <a:spcPct val="10000"/>
              </a:spcBef>
              <a:buFontTx/>
              <a:buChar char="•"/>
            </a:pPr>
            <a:endParaRPr lang="en-US" altLang="ja-JP" sz="900" dirty="0" smtClean="0">
              <a:cs typeface="Tahoma" panose="020B0604030504040204" pitchFamily="34" charset="0"/>
            </a:endParaRPr>
          </a:p>
          <a:p>
            <a:pPr algn="l">
              <a:spcBef>
                <a:spcPct val="10000"/>
              </a:spcBef>
              <a:buFontTx/>
              <a:buChar char="•"/>
            </a:pPr>
            <a:r>
              <a:rPr lang="en-US" altLang="ja-JP" sz="1150" dirty="0">
                <a:effectLst/>
                <a:ea typeface="Tahoma" panose="020B0604030504040204" pitchFamily="34" charset="0"/>
                <a:cs typeface="Tahoma" panose="020B0604030504040204" pitchFamily="34" charset="0"/>
                <a:sym typeface="Lucida Grande"/>
              </a:rPr>
              <a:t>The Aero PTZ camera is equipped with IR LED (optional), and can capture more clear images up to </a:t>
            </a:r>
            <a:r>
              <a:rPr lang="en-US" altLang="ja-JP" sz="1150" b="1" u="sng" dirty="0">
                <a:effectLst/>
                <a:ea typeface="Tahoma" panose="020B0604030504040204" pitchFamily="34" charset="0"/>
                <a:cs typeface="Tahoma" panose="020B0604030504040204" pitchFamily="34" charset="0"/>
                <a:sym typeface="Lucida Grande"/>
              </a:rPr>
              <a:t>150m (500feet)</a:t>
            </a:r>
            <a:r>
              <a:rPr lang="en-US" altLang="ja-JP" sz="1150" dirty="0">
                <a:effectLst/>
                <a:ea typeface="Tahoma" panose="020B0604030504040204" pitchFamily="34" charset="0"/>
                <a:cs typeface="Tahoma" panose="020B0604030504040204" pitchFamily="34" charset="0"/>
                <a:sym typeface="Lucida Grande"/>
              </a:rPr>
              <a:t> ahead. </a:t>
            </a:r>
          </a:p>
          <a:p>
            <a:pPr algn="l">
              <a:spcBef>
                <a:spcPct val="10000"/>
              </a:spcBef>
              <a:buFontTx/>
              <a:buChar char="•"/>
            </a:pPr>
            <a:endParaRPr lang="ja-JP" altLang="en-US" sz="1150" dirty="0">
              <a:cs typeface="Tahoma" panose="020B0604030504040204" pitchFamily="34" charset="0"/>
            </a:endParaRPr>
          </a:p>
        </p:txBody>
      </p:sp>
      <p:sp>
        <p:nvSpPr>
          <p:cNvPr id="3" name="正方形/長方形 2"/>
          <p:cNvSpPr/>
          <p:nvPr/>
        </p:nvSpPr>
        <p:spPr>
          <a:xfrm>
            <a:off x="3666775" y="3299674"/>
            <a:ext cx="1524350" cy="462701"/>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 name="Picture 2" descr="\\pcc-ad.pcc.mei.co.jp\share$\30-製品\機種別\ＩＰカメラ\仰角PTZ_PDT\プロモ\外観写真データ\色違い\2800x4200_rgb_jpg\WV-SUD638_brown_F_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795"/>
          <a:stretch/>
        </p:blipFill>
        <p:spPr bwMode="auto">
          <a:xfrm>
            <a:off x="4858397" y="3531024"/>
            <a:ext cx="1288403" cy="12794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3" descr="\\pcc-ad.pcc.mei.co.jp\share$\30-製品\機種別\ＩＰカメラ\仰角PTZ_PDT\プロモ\外観写真データ\色違い\2800x4200_rgb_jpg\WV-SUD638_Gray_F_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17" b="33262"/>
          <a:stretch/>
        </p:blipFill>
        <p:spPr bwMode="auto">
          <a:xfrm>
            <a:off x="3554782" y="3351610"/>
            <a:ext cx="1303615" cy="12401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3810424" y="4457106"/>
            <a:ext cx="811254" cy="246221"/>
          </a:xfrm>
          <a:prstGeom prst="rect">
            <a:avLst/>
          </a:prstGeom>
        </p:spPr>
        <p:txBody>
          <a:bodyPr wrap="square">
            <a:spAutoFit/>
          </a:bodyPr>
          <a:lstStyle/>
          <a:p>
            <a:pPr>
              <a:spcBef>
                <a:spcPct val="10000"/>
              </a:spcBef>
            </a:pPr>
            <a:r>
              <a:rPr kumimoji="0" lang="en-US" altLang="ja-JP" sz="1000" dirty="0" smtClean="0">
                <a:effectLst/>
                <a:ea typeface="Tahoma" panose="020B0604030504040204" pitchFamily="34" charset="0"/>
                <a:cs typeface="Tahoma" panose="020B0604030504040204" pitchFamily="34" charset="0"/>
                <a:sym typeface="Lucida Grande"/>
              </a:rPr>
              <a:t>Gray</a:t>
            </a:r>
            <a:endParaRPr lang="ja-JP" altLang="en-US" sz="1000" dirty="0">
              <a:cs typeface="Tahoma" panose="020B0604030504040204" pitchFamily="34" charset="0"/>
            </a:endParaRPr>
          </a:p>
        </p:txBody>
      </p:sp>
      <p:sp>
        <p:nvSpPr>
          <p:cNvPr id="15" name="正方形/長方形 14"/>
          <p:cNvSpPr/>
          <p:nvPr/>
        </p:nvSpPr>
        <p:spPr>
          <a:xfrm>
            <a:off x="5741173" y="4486395"/>
            <a:ext cx="811254" cy="246221"/>
          </a:xfrm>
          <a:prstGeom prst="rect">
            <a:avLst/>
          </a:prstGeom>
        </p:spPr>
        <p:txBody>
          <a:bodyPr wrap="square">
            <a:spAutoFit/>
          </a:bodyPr>
          <a:lstStyle/>
          <a:p>
            <a:pPr>
              <a:spcBef>
                <a:spcPct val="10000"/>
              </a:spcBef>
            </a:pPr>
            <a:r>
              <a:rPr kumimoji="0" lang="en-US" altLang="ja-JP" sz="1000" dirty="0" smtClean="0">
                <a:effectLst/>
                <a:ea typeface="Tahoma" panose="020B0604030504040204" pitchFamily="34" charset="0"/>
                <a:cs typeface="Tahoma" panose="020B0604030504040204" pitchFamily="34" charset="0"/>
                <a:sym typeface="Lucida Grande"/>
              </a:rPr>
              <a:t>Brown</a:t>
            </a:r>
            <a:endParaRPr lang="ja-JP" altLang="en-US" sz="1000" dirty="0">
              <a:cs typeface="Tahoma" panose="020B0604030504040204" pitchFamily="34" charset="0"/>
            </a:endParaRPr>
          </a:p>
        </p:txBody>
      </p:sp>
      <p:sp>
        <p:nvSpPr>
          <p:cNvPr id="16" name="正方形/長方形 15"/>
          <p:cNvSpPr/>
          <p:nvPr/>
        </p:nvSpPr>
        <p:spPr>
          <a:xfrm>
            <a:off x="4660044" y="3305152"/>
            <a:ext cx="531081" cy="246221"/>
          </a:xfrm>
          <a:prstGeom prst="rect">
            <a:avLst/>
          </a:prstGeom>
        </p:spPr>
        <p:txBody>
          <a:bodyPr wrap="square">
            <a:spAutoFit/>
          </a:bodyPr>
          <a:lstStyle/>
          <a:p>
            <a:pPr>
              <a:spcBef>
                <a:spcPct val="10000"/>
              </a:spcBef>
            </a:pPr>
            <a:r>
              <a:rPr kumimoji="0" lang="en-US" altLang="ja-JP" sz="1000" dirty="0" smtClean="0">
                <a:effectLst/>
                <a:ea typeface="Tahoma" panose="020B0604030504040204" pitchFamily="34" charset="0"/>
                <a:cs typeface="Tahoma" panose="020B0604030504040204" pitchFamily="34" charset="0"/>
                <a:sym typeface="Lucida Grande"/>
              </a:rPr>
              <a:t>Silver</a:t>
            </a:r>
            <a:endParaRPr lang="ja-JP" altLang="en-US" sz="1000" dirty="0">
              <a:cs typeface="Tahoma" panose="020B0604030504040204" pitchFamily="34" charset="0"/>
            </a:endParaRPr>
          </a:p>
        </p:txBody>
      </p:sp>
      <p:pic>
        <p:nvPicPr>
          <p:cNvPr id="17" name="Picture 2" descr="Y:\40-職能\セキュリティ\セキュリティ・サウンド広報宣伝\(50) logos\AeroPTZ_logo\AeroPTZ_logo_color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12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a:bodyPr>
          <a:lstStyle/>
          <a:p>
            <a:r>
              <a:rPr lang="en-US" altLang="ja-JP" b="1" dirty="0">
                <a:ea typeface="Tahoma" panose="020B0604030504040204" pitchFamily="34" charset="0"/>
                <a:cs typeface="Tahoma" panose="020B0604030504040204" pitchFamily="34" charset="0"/>
              </a:rPr>
              <a:t>Can install this camera </a:t>
            </a:r>
            <a:r>
              <a:rPr lang="en-US" altLang="ja-JP" b="1" dirty="0">
                <a:solidFill>
                  <a:srgbClr val="FF6600"/>
                </a:solidFill>
                <a:ea typeface="Tahoma" panose="020B0604030504040204" pitchFamily="34" charset="0"/>
                <a:cs typeface="Tahoma" panose="020B0604030504040204" pitchFamily="34" charset="0"/>
              </a:rPr>
              <a:t>in any extreme </a:t>
            </a:r>
            <a:r>
              <a:rPr lang="en-US" altLang="ja-JP" b="1" dirty="0" smtClean="0">
                <a:solidFill>
                  <a:srgbClr val="FF6600"/>
                </a:solidFill>
                <a:ea typeface="Tahoma" panose="020B0604030504040204" pitchFamily="34" charset="0"/>
                <a:cs typeface="Tahoma" panose="020B0604030504040204" pitchFamily="34" charset="0"/>
              </a:rPr>
              <a:t>conditions</a:t>
            </a:r>
            <a:endParaRPr lang="en-US"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4</a:t>
            </a:fld>
            <a:endParaRPr lang="en-US"/>
          </a:p>
        </p:txBody>
      </p:sp>
      <p:pic>
        <p:nvPicPr>
          <p:cNvPr id="6" name="Picture 2" descr="Y:\40-職能\セキュリティ\セキュリティ・サウンド広報宣伝\(50) logos\AeroPTZ_logo\AeroPTZ_logo_color_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278156" y="971704"/>
            <a:ext cx="4242149" cy="338554"/>
          </a:xfrm>
          <a:prstGeom prst="rect">
            <a:avLst/>
          </a:prstGeom>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Can operate </a:t>
            </a:r>
            <a:r>
              <a:rPr lang="en-US" altLang="ja-JP" sz="1600" b="1" dirty="0" smtClean="0">
                <a:solidFill>
                  <a:srgbClr val="FF6600"/>
                </a:solidFill>
                <a:effectLst/>
                <a:ea typeface="Tahoma" panose="020B0604030504040204" pitchFamily="34" charset="0"/>
                <a:cs typeface="Tahoma" panose="020B0604030504040204" pitchFamily="34" charset="0"/>
              </a:rPr>
              <a:t>under strong wind</a:t>
            </a:r>
            <a:endParaRPr lang="ja-JP" altLang="en-US" sz="1600" b="1" dirty="0">
              <a:solidFill>
                <a:srgbClr val="FF6600"/>
              </a:solidFill>
              <a:effectLst/>
              <a:cs typeface="Tahoma" panose="020B0604030504040204" pitchFamily="34" charset="0"/>
            </a:endParaRPr>
          </a:p>
        </p:txBody>
      </p:sp>
      <p:sp>
        <p:nvSpPr>
          <p:cNvPr id="8" name="正方形/長方形 7"/>
          <p:cNvSpPr/>
          <p:nvPr/>
        </p:nvSpPr>
        <p:spPr>
          <a:xfrm>
            <a:off x="328956" y="1310258"/>
            <a:ext cx="4191349" cy="1538883"/>
          </a:xfrm>
          <a:prstGeom prst="rect">
            <a:avLst/>
          </a:prstGeom>
        </p:spPr>
        <p:txBody>
          <a:bodyPr wrap="square">
            <a:spAutoFit/>
          </a:bodyPr>
          <a:lstStyle/>
          <a:p>
            <a:pPr algn="l"/>
            <a:r>
              <a:rPr kumimoji="0" lang="en-US" altLang="ja-JP" sz="1200" dirty="0" smtClean="0">
                <a:effectLst/>
                <a:ea typeface="Tahoma" panose="020B0604030504040204" pitchFamily="34" charset="0"/>
                <a:cs typeface="Tahoma" panose="020B0604030504040204" pitchFamily="34" charset="0"/>
                <a:sym typeface="Lucida Grande"/>
              </a:rPr>
              <a:t>The Aero PTZ camera has 360-deg </a:t>
            </a:r>
            <a:r>
              <a:rPr kumimoji="0" lang="en-US" altLang="ja-JP" sz="1200" dirty="0">
                <a:effectLst/>
                <a:ea typeface="Tahoma" panose="020B0604030504040204" pitchFamily="34" charset="0"/>
                <a:cs typeface="Tahoma" panose="020B0604030504040204" pitchFamily="34" charset="0"/>
                <a:sym typeface="Lucida Grande"/>
              </a:rPr>
              <a:t>aerodynamic spherical </a:t>
            </a:r>
            <a:r>
              <a:rPr kumimoji="0" lang="en-US" altLang="ja-JP" sz="1200" dirty="0" smtClean="0">
                <a:effectLst/>
                <a:ea typeface="Tahoma" panose="020B0604030504040204" pitchFamily="34" charset="0"/>
                <a:cs typeface="Tahoma" panose="020B0604030504040204" pitchFamily="34" charset="0"/>
                <a:sym typeface="Lucida Grande"/>
              </a:rPr>
              <a:t>form, and continues to function even </a:t>
            </a:r>
            <a:r>
              <a:rPr kumimoji="0" lang="en-US" altLang="ja-JP" sz="1200" dirty="0">
                <a:effectLst/>
                <a:ea typeface="Tahoma" panose="020B0604030504040204" pitchFamily="34" charset="0"/>
                <a:cs typeface="Tahoma" panose="020B0604030504040204" pitchFamily="34" charset="0"/>
                <a:sym typeface="Lucida Grande"/>
              </a:rPr>
              <a:t>during </a:t>
            </a:r>
            <a:r>
              <a:rPr kumimoji="0" lang="en-US" altLang="ja-JP" sz="1200" dirty="0" smtClean="0">
                <a:effectLst/>
                <a:ea typeface="Tahoma" panose="020B0604030504040204" pitchFamily="34" charset="0"/>
                <a:cs typeface="Tahoma" panose="020B0604030504040204" pitchFamily="34" charset="0"/>
                <a:sym typeface="Lucida Grande"/>
              </a:rPr>
              <a:t>hurricanes and typhoons </a:t>
            </a:r>
            <a:r>
              <a:rPr kumimoji="0" lang="en-US" altLang="ja-JP" sz="1200" dirty="0">
                <a:effectLst/>
                <a:ea typeface="Tahoma" panose="020B0604030504040204" pitchFamily="34" charset="0"/>
                <a:cs typeface="Tahoma" panose="020B0604030504040204" pitchFamily="34" charset="0"/>
                <a:sym typeface="Lucida Grande"/>
              </a:rPr>
              <a:t>of violent </a:t>
            </a:r>
            <a:r>
              <a:rPr kumimoji="0" lang="en-US" altLang="ja-JP" sz="1200" dirty="0" smtClean="0">
                <a:effectLst/>
                <a:ea typeface="Tahoma" panose="020B0604030504040204" pitchFamily="34" charset="0"/>
                <a:cs typeface="Tahoma" panose="020B0604030504040204" pitchFamily="34" charset="0"/>
                <a:sym typeface="Lucida Grande"/>
              </a:rPr>
              <a:t>wind like being fallen a tree (wind speed : approx. 180km/h) and a steel tower might bend (wind speed : approx. 216km/h, 135mph).</a:t>
            </a:r>
          </a:p>
          <a:p>
            <a:pPr algn="r"/>
            <a:r>
              <a:rPr kumimoji="0" lang="en-US" altLang="ja-JP" sz="1000" dirty="0" smtClean="0">
                <a:effectLst/>
                <a:ea typeface="Tahoma" panose="020B0604030504040204" pitchFamily="34" charset="0"/>
                <a:cs typeface="Tahoma" panose="020B0604030504040204" pitchFamily="34" charset="0"/>
                <a:sym typeface="Lucida Grande"/>
              </a:rPr>
              <a:t>*Durability </a:t>
            </a:r>
            <a:r>
              <a:rPr kumimoji="0" lang="en-US" altLang="ja-JP" sz="1000" dirty="0">
                <a:effectLst/>
                <a:ea typeface="Tahoma" panose="020B0604030504040204" pitchFamily="34" charset="0"/>
                <a:cs typeface="Tahoma" panose="020B0604030504040204" pitchFamily="34" charset="0"/>
                <a:sym typeface="Lucida Grande"/>
              </a:rPr>
              <a:t>of bending </a:t>
            </a:r>
            <a:r>
              <a:rPr kumimoji="0" lang="en-US" altLang="ja-JP" sz="1000" dirty="0" smtClean="0">
                <a:effectLst/>
                <a:ea typeface="Tahoma" panose="020B0604030504040204" pitchFamily="34" charset="0"/>
                <a:cs typeface="Tahoma" panose="020B0604030504040204" pitchFamily="34" charset="0"/>
                <a:sym typeface="Lucida Grande"/>
              </a:rPr>
              <a:t>style is 180km/h (111mph)</a:t>
            </a:r>
            <a:endParaRPr kumimoji="0" lang="en-US" altLang="ja-JP" sz="1200" dirty="0" smtClean="0">
              <a:effectLst/>
              <a:ea typeface="Tahoma" panose="020B0604030504040204" pitchFamily="34" charset="0"/>
              <a:cs typeface="Tahoma" panose="020B0604030504040204" pitchFamily="34" charset="0"/>
              <a:sym typeface="Lucida Grande"/>
            </a:endParaRPr>
          </a:p>
          <a:p>
            <a:pPr algn="l"/>
            <a:r>
              <a:rPr kumimoji="0" lang="en-US" altLang="ja-JP" sz="1200" dirty="0" smtClean="0">
                <a:effectLst/>
                <a:ea typeface="Tahoma" panose="020B0604030504040204" pitchFamily="34" charset="0"/>
                <a:cs typeface="Tahoma" panose="020B0604030504040204" pitchFamily="34" charset="0"/>
                <a:sym typeface="Lucida Grande"/>
              </a:rPr>
              <a:t>And, even if the wind blows stronger than typhoons, up to 288km/h (180mph), the camera is not damaged.</a:t>
            </a:r>
          </a:p>
        </p:txBody>
      </p:sp>
      <p:pic>
        <p:nvPicPr>
          <p:cNvPr id="52" name="Picture 4"/>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3406" b="97988" l="27228" r="75743"/>
                    </a14:imgEffect>
                  </a14:imgLayer>
                </a14:imgProps>
              </a:ext>
              <a:ext uri="{28A0092B-C50C-407E-A947-70E740481C1C}">
                <a14:useLocalDpi xmlns:a14="http://schemas.microsoft.com/office/drawing/2010/main" val="0"/>
              </a:ext>
            </a:extLst>
          </a:blip>
          <a:srcRect r="76"/>
          <a:stretch/>
        </p:blipFill>
        <p:spPr bwMode="auto">
          <a:xfrm>
            <a:off x="2995850" y="2860934"/>
            <a:ext cx="466302" cy="18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descr="Y:\40-職能\セキュリティ\セキュリティ・サウンド広報宣伝\(10) Security\03_国内_海外共通\WV-SUD638\写真データ\640x480_png\WV-SUD638_F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254" y="2908985"/>
            <a:ext cx="862077" cy="17797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Y:\40-職能\セキュリティ\セキュリティ・サウンド広報宣伝\(10) Security\03_国内_海外共通\WV-SUD638\写真データ\640x480_png\WV-SUD638_DR_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9837" y="2923446"/>
            <a:ext cx="929795" cy="179237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p:cNvPicPr>
            <a:picLocks noChangeAspect="1" noChangeArrowheads="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3406" b="97988" l="27228" r="75743"/>
                    </a14:imgEffect>
                  </a14:imgLayer>
                </a14:imgProps>
              </a:ext>
              <a:ext uri="{28A0092B-C50C-407E-A947-70E740481C1C}">
                <a14:useLocalDpi xmlns:a14="http://schemas.microsoft.com/office/drawing/2010/main" val="0"/>
              </a:ext>
            </a:extLst>
          </a:blip>
          <a:srcRect t="6836" r="76" b="50000"/>
          <a:stretch/>
        </p:blipFill>
        <p:spPr bwMode="auto">
          <a:xfrm rot="16200000">
            <a:off x="1363316" y="2570165"/>
            <a:ext cx="466302" cy="81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
          <p:cNvPicPr>
            <a:picLocks noChangeAspect="1" noChangeArrowheads="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3406" b="97988" l="27228" r="75743"/>
                    </a14:imgEffect>
                  </a14:imgLayer>
                </a14:imgProps>
              </a:ext>
              <a:ext uri="{28A0092B-C50C-407E-A947-70E740481C1C}">
                <a14:useLocalDpi xmlns:a14="http://schemas.microsoft.com/office/drawing/2010/main" val="0"/>
              </a:ext>
            </a:extLst>
          </a:blip>
          <a:srcRect t="6836" r="76" b="50000"/>
          <a:stretch/>
        </p:blipFill>
        <p:spPr bwMode="auto">
          <a:xfrm rot="16200000">
            <a:off x="1307527" y="3238988"/>
            <a:ext cx="466302" cy="92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正方形/長方形 28"/>
          <p:cNvSpPr/>
          <p:nvPr/>
        </p:nvSpPr>
        <p:spPr>
          <a:xfrm>
            <a:off x="4629150" y="971704"/>
            <a:ext cx="4354891" cy="338554"/>
          </a:xfrm>
          <a:prstGeom prst="rect">
            <a:avLst/>
          </a:prstGeom>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Can monitor images </a:t>
            </a:r>
            <a:r>
              <a:rPr lang="en-US" altLang="ja-JP" sz="1600" b="1" dirty="0" smtClean="0">
                <a:solidFill>
                  <a:srgbClr val="FF6600"/>
                </a:solidFill>
                <a:effectLst/>
                <a:ea typeface="Tahoma" panose="020B0604030504040204" pitchFamily="34" charset="0"/>
                <a:cs typeface="Tahoma" panose="020B0604030504040204" pitchFamily="34" charset="0"/>
              </a:rPr>
              <a:t>at the salt air place</a:t>
            </a:r>
            <a:endParaRPr lang="ja-JP" altLang="en-US" sz="1600" b="1" dirty="0">
              <a:solidFill>
                <a:srgbClr val="FF6600"/>
              </a:solidFill>
              <a:effectLst/>
              <a:cs typeface="Tahoma" panose="020B0604030504040204" pitchFamily="34" charset="0"/>
            </a:endParaRPr>
          </a:p>
        </p:txBody>
      </p:sp>
      <p:pic>
        <p:nvPicPr>
          <p:cNvPr id="30" name="Picture 2" descr="Y:\40-職能\セキュリティ\セキュリティ・サウンド広報宣伝\(10) Security\03_国内_海外共通\WV-SUD638\写真データ\640x480_png\WV-SUD638_F_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8899" y="2508194"/>
            <a:ext cx="756119" cy="1561020"/>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4675771" y="1320257"/>
            <a:ext cx="4261648" cy="1200329"/>
          </a:xfrm>
          <a:prstGeom prst="rect">
            <a:avLst/>
          </a:prstGeom>
        </p:spPr>
        <p:txBody>
          <a:bodyPr wrap="square">
            <a:spAutoFit/>
          </a:bodyPr>
          <a:lstStyle/>
          <a:p>
            <a:pPr algn="l"/>
            <a:r>
              <a:rPr kumimoji="0" lang="en-US" altLang="ja-JP" sz="1200" dirty="0" smtClean="0">
                <a:effectLst/>
                <a:ea typeface="Tahoma" panose="020B0604030504040204" pitchFamily="34" charset="0"/>
                <a:cs typeface="Tahoma" panose="020B0604030504040204" pitchFamily="34" charset="0"/>
                <a:sym typeface="Lucida Grande"/>
              </a:rPr>
              <a:t>The Aero PTZ camera is rated to ISO14993 and is equipped with a body which can be captured in heavy-salt damage place, </a:t>
            </a:r>
            <a:r>
              <a:rPr kumimoji="0" lang="en-US" altLang="ja-JP" sz="1200" dirty="0">
                <a:effectLst/>
                <a:ea typeface="Tahoma" panose="020B0604030504040204" pitchFamily="34" charset="0"/>
                <a:cs typeface="Tahoma" panose="020B0604030504040204" pitchFamily="34" charset="0"/>
                <a:sym typeface="Lucida Grande"/>
              </a:rPr>
              <a:t>a glass fiber </a:t>
            </a:r>
            <a:r>
              <a:rPr kumimoji="0" lang="en-US" altLang="ja-JP" sz="1200" dirty="0" smtClean="0">
                <a:effectLst/>
                <a:ea typeface="Tahoma" panose="020B0604030504040204" pitchFamily="34" charset="0"/>
                <a:cs typeface="Tahoma" panose="020B0604030504040204" pitchFamily="34" charset="0"/>
                <a:sym typeface="Lucida Grande"/>
              </a:rPr>
              <a:t>reinforce plastics body.</a:t>
            </a:r>
          </a:p>
          <a:p>
            <a:pPr algn="l"/>
            <a:r>
              <a:rPr kumimoji="0" lang="en-US" altLang="ja-JP" sz="1200" dirty="0" smtClean="0">
                <a:effectLst/>
                <a:ea typeface="Tahoma" panose="020B0604030504040204" pitchFamily="34" charset="0"/>
                <a:cs typeface="Tahoma" panose="020B0604030504040204" pitchFamily="34" charset="0"/>
                <a:sym typeface="Lucida Grande"/>
              </a:rPr>
              <a:t>In addition, the camera is equipped with the anti-salt material such as the corrosion-resistant screws, the borosilicate glass and the die-cast part painted.</a:t>
            </a:r>
          </a:p>
        </p:txBody>
      </p:sp>
      <p:sp>
        <p:nvSpPr>
          <p:cNvPr id="32" name="テキスト ボックス 31"/>
          <p:cNvSpPr txBox="1"/>
          <p:nvPr/>
        </p:nvSpPr>
        <p:spPr>
          <a:xfrm>
            <a:off x="6940077" y="3699411"/>
            <a:ext cx="1179008" cy="338554"/>
          </a:xfrm>
          <a:prstGeom prst="rect">
            <a:avLst/>
          </a:prstGeom>
          <a:noFill/>
        </p:spPr>
        <p:txBody>
          <a:bodyPr wrap="square" rtlCol="0">
            <a:spAutoFit/>
          </a:bodyPr>
          <a:lstStyle/>
          <a:p>
            <a:pPr algn="l"/>
            <a:r>
              <a:rPr lang="en-US" altLang="ja-JP" sz="800" dirty="0" smtClean="0">
                <a:effectLst/>
                <a:ea typeface="Tahoma" panose="020B0604030504040204" pitchFamily="34" charset="0"/>
                <a:cs typeface="Tahoma" panose="020B0604030504040204" pitchFamily="34" charset="0"/>
              </a:rPr>
              <a:t>Glass fiber reinforced plastics body</a:t>
            </a:r>
          </a:p>
        </p:txBody>
      </p:sp>
      <p:cxnSp>
        <p:nvCxnSpPr>
          <p:cNvPr id="33" name="直線矢印コネクタ 32"/>
          <p:cNvCxnSpPr>
            <a:stCxn id="36" idx="1"/>
          </p:cNvCxnSpPr>
          <p:nvPr/>
        </p:nvCxnSpPr>
        <p:spPr bwMode="auto">
          <a:xfrm flipH="1">
            <a:off x="6608980" y="2793870"/>
            <a:ext cx="491154" cy="64459"/>
          </a:xfrm>
          <a:prstGeom prst="straightConnector1">
            <a:avLst/>
          </a:prstGeom>
          <a:solidFill>
            <a:srgbClr val="FFFF99"/>
          </a:solidFill>
          <a:ln w="19050" cap="flat" cmpd="sng" algn="ctr">
            <a:solidFill>
              <a:srgbClr val="FF0000"/>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33"/>
          <p:cNvCxnSpPr/>
          <p:nvPr/>
        </p:nvCxnSpPr>
        <p:spPr bwMode="auto">
          <a:xfrm flipH="1" flipV="1">
            <a:off x="6293622" y="3783309"/>
            <a:ext cx="675397" cy="47128"/>
          </a:xfrm>
          <a:prstGeom prst="straightConnector1">
            <a:avLst/>
          </a:prstGeom>
          <a:solidFill>
            <a:srgbClr val="FFFF99"/>
          </a:solidFill>
          <a:ln w="19050" cap="flat" cmpd="sng" algn="ctr">
            <a:solidFill>
              <a:srgbClr val="FF0000"/>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p:cNvCxnSpPr/>
          <p:nvPr/>
        </p:nvCxnSpPr>
        <p:spPr bwMode="auto">
          <a:xfrm flipH="1" flipV="1">
            <a:off x="6288190" y="3370079"/>
            <a:ext cx="680829" cy="460358"/>
          </a:xfrm>
          <a:prstGeom prst="straightConnector1">
            <a:avLst/>
          </a:prstGeom>
          <a:solidFill>
            <a:srgbClr val="FFFF99"/>
          </a:solidFill>
          <a:ln w="19050" cap="flat" cmpd="sng" algn="ctr">
            <a:solidFill>
              <a:srgbClr val="FF0000"/>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テキスト ボックス 35"/>
          <p:cNvSpPr txBox="1"/>
          <p:nvPr/>
        </p:nvSpPr>
        <p:spPr>
          <a:xfrm>
            <a:off x="7100134" y="2624593"/>
            <a:ext cx="1130597" cy="338554"/>
          </a:xfrm>
          <a:prstGeom prst="rect">
            <a:avLst/>
          </a:prstGeom>
          <a:noFill/>
        </p:spPr>
        <p:txBody>
          <a:bodyPr wrap="square" rtlCol="0">
            <a:spAutoFit/>
          </a:bodyPr>
          <a:lstStyle/>
          <a:p>
            <a:pPr algn="l"/>
            <a:r>
              <a:rPr lang="en-US" altLang="ja-JP" sz="800" dirty="0" smtClean="0">
                <a:effectLst/>
                <a:ea typeface="Tahoma" panose="020B0604030504040204" pitchFamily="34" charset="0"/>
                <a:cs typeface="Tahoma" panose="020B0604030504040204" pitchFamily="34" charset="0"/>
              </a:rPr>
              <a:t>Glass fiber reinforce plastics body</a:t>
            </a:r>
          </a:p>
        </p:txBody>
      </p:sp>
      <p:cxnSp>
        <p:nvCxnSpPr>
          <p:cNvPr id="37" name="直線矢印コネクタ 36"/>
          <p:cNvCxnSpPr>
            <a:stCxn id="36" idx="1"/>
          </p:cNvCxnSpPr>
          <p:nvPr/>
        </p:nvCxnSpPr>
        <p:spPr bwMode="auto">
          <a:xfrm flipH="1" flipV="1">
            <a:off x="6320948" y="2570299"/>
            <a:ext cx="779186" cy="223571"/>
          </a:xfrm>
          <a:prstGeom prst="straightConnector1">
            <a:avLst/>
          </a:prstGeom>
          <a:solidFill>
            <a:srgbClr val="FFFF99"/>
          </a:solidFill>
          <a:ln w="19050" cap="flat" cmpd="sng" algn="ctr">
            <a:solidFill>
              <a:srgbClr val="FF0000"/>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テキスト ボックス 37"/>
          <p:cNvSpPr txBox="1"/>
          <p:nvPr/>
        </p:nvSpPr>
        <p:spPr>
          <a:xfrm>
            <a:off x="4757929" y="3630382"/>
            <a:ext cx="1179008" cy="338554"/>
          </a:xfrm>
          <a:prstGeom prst="rect">
            <a:avLst/>
          </a:prstGeom>
          <a:noFill/>
        </p:spPr>
        <p:txBody>
          <a:bodyPr wrap="square" rtlCol="0">
            <a:spAutoFit/>
          </a:bodyPr>
          <a:lstStyle/>
          <a:p>
            <a:pPr algn="l"/>
            <a:r>
              <a:rPr lang="en-US" altLang="ja-JP" sz="800" dirty="0" smtClean="0">
                <a:effectLst/>
                <a:ea typeface="Tahoma" panose="020B0604030504040204" pitchFamily="34" charset="0"/>
                <a:cs typeface="Tahoma" panose="020B0604030504040204" pitchFamily="34" charset="0"/>
              </a:rPr>
              <a:t>Die-cast part is anti-salt painted</a:t>
            </a:r>
          </a:p>
        </p:txBody>
      </p:sp>
      <p:cxnSp>
        <p:nvCxnSpPr>
          <p:cNvPr id="39" name="直線矢印コネクタ 38"/>
          <p:cNvCxnSpPr/>
          <p:nvPr/>
        </p:nvCxnSpPr>
        <p:spPr bwMode="auto">
          <a:xfrm flipV="1">
            <a:off x="5866278" y="3414718"/>
            <a:ext cx="288032" cy="324036"/>
          </a:xfrm>
          <a:prstGeom prst="straightConnector1">
            <a:avLst/>
          </a:prstGeom>
          <a:solidFill>
            <a:srgbClr val="FFFF99"/>
          </a:solidFill>
          <a:ln w="19050" cap="flat" cmpd="sng" algn="ctr">
            <a:solidFill>
              <a:srgbClr val="0000FF"/>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テキスト ボックス 39"/>
          <p:cNvSpPr txBox="1"/>
          <p:nvPr/>
        </p:nvSpPr>
        <p:spPr>
          <a:xfrm>
            <a:off x="6796061" y="3059096"/>
            <a:ext cx="1179008" cy="338554"/>
          </a:xfrm>
          <a:prstGeom prst="rect">
            <a:avLst/>
          </a:prstGeom>
          <a:noFill/>
        </p:spPr>
        <p:txBody>
          <a:bodyPr wrap="square" rtlCol="0">
            <a:spAutoFit/>
          </a:bodyPr>
          <a:lstStyle/>
          <a:p>
            <a:pPr algn="l"/>
            <a:r>
              <a:rPr lang="en-US" altLang="ja-JP" sz="800" dirty="0" smtClean="0">
                <a:effectLst/>
                <a:ea typeface="Tahoma" panose="020B0604030504040204" pitchFamily="34" charset="0"/>
                <a:cs typeface="Tahoma" panose="020B0604030504040204" pitchFamily="34" charset="0"/>
              </a:rPr>
              <a:t>Corrosion-resistant</a:t>
            </a:r>
            <a:r>
              <a:rPr lang="ja-JP" altLang="en-US" sz="800" dirty="0">
                <a:effectLst/>
                <a:ea typeface="Meiryo UI" panose="020B0604030504040204" pitchFamily="50" charset="-128"/>
                <a:cs typeface="Tahoma" panose="020B0604030504040204" pitchFamily="34" charset="0"/>
              </a:rPr>
              <a:t> </a:t>
            </a:r>
            <a:r>
              <a:rPr lang="en-US" altLang="ja-JP" sz="800" dirty="0" smtClean="0">
                <a:effectLst/>
                <a:ea typeface="Tahoma" panose="020B0604030504040204" pitchFamily="34" charset="0"/>
                <a:cs typeface="Tahoma" panose="020B0604030504040204" pitchFamily="34" charset="0"/>
              </a:rPr>
              <a:t>screws</a:t>
            </a:r>
          </a:p>
        </p:txBody>
      </p:sp>
      <p:cxnSp>
        <p:nvCxnSpPr>
          <p:cNvPr id="41" name="直線矢印コネクタ 40"/>
          <p:cNvCxnSpPr/>
          <p:nvPr/>
        </p:nvCxnSpPr>
        <p:spPr bwMode="auto">
          <a:xfrm flipH="1" flipV="1">
            <a:off x="6514480" y="3141460"/>
            <a:ext cx="346527" cy="31387"/>
          </a:xfrm>
          <a:prstGeom prst="straightConnector1">
            <a:avLst/>
          </a:prstGeom>
          <a:solidFill>
            <a:srgbClr val="FFFF99"/>
          </a:solidFill>
          <a:ln w="19050" cap="flat" cmpd="sng" algn="ctr">
            <a:solidFill>
              <a:srgbClr val="008000"/>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テキスト ボックス 41"/>
          <p:cNvSpPr txBox="1"/>
          <p:nvPr/>
        </p:nvSpPr>
        <p:spPr>
          <a:xfrm>
            <a:off x="4829511" y="2969969"/>
            <a:ext cx="915198" cy="338554"/>
          </a:xfrm>
          <a:prstGeom prst="rect">
            <a:avLst/>
          </a:prstGeom>
          <a:noFill/>
        </p:spPr>
        <p:txBody>
          <a:bodyPr wrap="square" rtlCol="0">
            <a:spAutoFit/>
          </a:bodyPr>
          <a:lstStyle/>
          <a:p>
            <a:pPr algn="l"/>
            <a:r>
              <a:rPr lang="en-US" altLang="ja-JP" sz="800" dirty="0" smtClean="0">
                <a:effectLst/>
                <a:ea typeface="Tahoma" panose="020B0604030504040204" pitchFamily="34" charset="0"/>
                <a:cs typeface="Tahoma" panose="020B0604030504040204" pitchFamily="34" charset="0"/>
              </a:rPr>
              <a:t>Borosilicate glass</a:t>
            </a:r>
          </a:p>
        </p:txBody>
      </p:sp>
      <p:cxnSp>
        <p:nvCxnSpPr>
          <p:cNvPr id="43" name="直線矢印コネクタ 42"/>
          <p:cNvCxnSpPr/>
          <p:nvPr/>
        </p:nvCxnSpPr>
        <p:spPr bwMode="auto">
          <a:xfrm flipV="1">
            <a:off x="5660940" y="2822325"/>
            <a:ext cx="551995" cy="261332"/>
          </a:xfrm>
          <a:prstGeom prst="straightConnector1">
            <a:avLst/>
          </a:prstGeom>
          <a:solidFill>
            <a:srgbClr val="FFFF99"/>
          </a:solidFill>
          <a:ln w="19050" cap="flat" cmpd="sng" algn="ctr">
            <a:solidFill>
              <a:schemeClr val="bg2">
                <a:lumMod val="20000"/>
                <a:lumOff val="8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矢印コネクタ 43"/>
          <p:cNvCxnSpPr>
            <a:endCxn id="30" idx="2"/>
          </p:cNvCxnSpPr>
          <p:nvPr/>
        </p:nvCxnSpPr>
        <p:spPr bwMode="auto">
          <a:xfrm>
            <a:off x="5849064" y="3730521"/>
            <a:ext cx="417895" cy="338693"/>
          </a:xfrm>
          <a:prstGeom prst="straightConnector1">
            <a:avLst/>
          </a:prstGeom>
          <a:solidFill>
            <a:srgbClr val="FFFF99"/>
          </a:solidFill>
          <a:ln w="19050" cap="flat" cmpd="sng" algn="ctr">
            <a:solidFill>
              <a:srgbClr val="0000FF"/>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正方形/長方形 50"/>
          <p:cNvSpPr/>
          <p:nvPr/>
        </p:nvSpPr>
        <p:spPr>
          <a:xfrm>
            <a:off x="4649972" y="4051046"/>
            <a:ext cx="4261648" cy="646331"/>
          </a:xfrm>
          <a:prstGeom prst="rect">
            <a:avLst/>
          </a:prstGeom>
        </p:spPr>
        <p:txBody>
          <a:bodyPr wrap="square">
            <a:spAutoFit/>
          </a:bodyPr>
          <a:lstStyle/>
          <a:p>
            <a:pPr algn="l"/>
            <a:r>
              <a:rPr kumimoji="0" lang="en-US" altLang="ja-JP" sz="1200" dirty="0">
                <a:effectLst/>
                <a:ea typeface="Tahoma" panose="020B0604030504040204" pitchFamily="34" charset="0"/>
                <a:cs typeface="Tahoma" panose="020B0604030504040204" pitchFamily="34" charset="0"/>
                <a:sym typeface="Lucida Grande"/>
              </a:rPr>
              <a:t> In addition, It is less likely to the fixing of the screw due to </a:t>
            </a:r>
            <a:r>
              <a:rPr kumimoji="0" lang="en-US" altLang="ja-JP" sz="1200" dirty="0" smtClean="0">
                <a:effectLst/>
                <a:ea typeface="Tahoma" panose="020B0604030504040204" pitchFamily="34" charset="0"/>
                <a:cs typeface="Tahoma" panose="020B0604030504040204" pitchFamily="34" charset="0"/>
                <a:sym typeface="Lucida Grande"/>
              </a:rPr>
              <a:t>corrosion for the </a:t>
            </a:r>
            <a:r>
              <a:rPr kumimoji="0" lang="en-US" altLang="ja-JP" sz="1200" dirty="0">
                <a:effectLst/>
                <a:ea typeface="Tahoma" panose="020B0604030504040204" pitchFamily="34" charset="0"/>
                <a:cs typeface="Tahoma" panose="020B0604030504040204" pitchFamily="34" charset="0"/>
                <a:sym typeface="Lucida Grande"/>
              </a:rPr>
              <a:t>camera use the corrosion-resistant screw to screw which is exposed to the outside.</a:t>
            </a:r>
            <a:endParaRPr kumimoji="0" lang="ja-JP" altLang="en-US" sz="1200" dirty="0">
              <a:effectLst/>
              <a:ea typeface="Tahoma" panose="020B0604030504040204" pitchFamily="34" charset="0"/>
              <a:cs typeface="Tahoma" panose="020B0604030504040204" pitchFamily="34" charset="0"/>
            </a:endParaRPr>
          </a:p>
        </p:txBody>
      </p:sp>
      <p:sp>
        <p:nvSpPr>
          <p:cNvPr id="45" name="角丸四角形 44"/>
          <p:cNvSpPr/>
          <p:nvPr/>
        </p:nvSpPr>
        <p:spPr>
          <a:xfrm>
            <a:off x="4725759" y="746669"/>
            <a:ext cx="800100" cy="209550"/>
          </a:xfrm>
          <a:prstGeom prst="roundRect">
            <a:avLst/>
          </a:prstGeom>
          <a:solidFill>
            <a:srgbClr val="FF6600"/>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nSpc>
                <a:spcPts val="800"/>
              </a:lnSpc>
            </a:pPr>
            <a:r>
              <a:rPr lang="en-US" altLang="ja-JP" sz="800" dirty="0">
                <a:solidFill>
                  <a:srgbClr val="FFFF00"/>
                </a:solidFill>
                <a:effectLst/>
                <a:latin typeface="Calibri" panose="020F0502020204030204" pitchFamily="34" charset="0"/>
                <a:sym typeface="Lucida Grande"/>
              </a:rPr>
              <a:t>Heavy-salt damage-resistant</a:t>
            </a:r>
            <a:endParaRPr lang="ja-JP" altLang="en-US" sz="800" dirty="0">
              <a:solidFill>
                <a:srgbClr val="FFFF00"/>
              </a:solidFill>
              <a:effectLst/>
              <a:latin typeface="Calibri" panose="020F0502020204030204" pitchFamily="34" charset="0"/>
            </a:endParaRPr>
          </a:p>
        </p:txBody>
      </p:sp>
      <p:sp>
        <p:nvSpPr>
          <p:cNvPr id="46" name="角丸四角形 45"/>
          <p:cNvSpPr/>
          <p:nvPr/>
        </p:nvSpPr>
        <p:spPr>
          <a:xfrm>
            <a:off x="278156" y="746669"/>
            <a:ext cx="800100" cy="209550"/>
          </a:xfrm>
          <a:prstGeom prst="roundRect">
            <a:avLst/>
          </a:prstGeom>
          <a:solidFill>
            <a:srgbClr val="FF6600"/>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nSpc>
                <a:spcPts val="800"/>
              </a:lnSpc>
            </a:pPr>
            <a:r>
              <a:rPr lang="en-US" altLang="ja-JP" sz="900" dirty="0" smtClean="0">
                <a:solidFill>
                  <a:srgbClr val="FFFF00"/>
                </a:solidFill>
                <a:effectLst/>
                <a:latin typeface="Calibri" panose="020F0502020204030204" pitchFamily="34" charset="0"/>
              </a:rPr>
              <a:t>Wind-resistant</a:t>
            </a:r>
            <a:endParaRPr kumimoji="1" lang="ja-JP" altLang="en-US" sz="900" dirty="0">
              <a:solidFill>
                <a:srgbClr val="FFFF00"/>
              </a:solidFill>
              <a:effectLst/>
              <a:latin typeface="Calibri" panose="020F0502020204030204" pitchFamily="34" charset="0"/>
            </a:endParaRPr>
          </a:p>
        </p:txBody>
      </p:sp>
    </p:spTree>
    <p:extLst>
      <p:ext uri="{BB962C8B-B14F-4D97-AF65-F5344CB8AC3E}">
        <p14:creationId xmlns:p14="http://schemas.microsoft.com/office/powerpoint/2010/main" val="1833295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3930041\AppData\Local\Microsoft\Windows\Temporary Internet Files\Content.IE5\ITCEEOOY\lgi01a2014030202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349"/>
          <a:stretch/>
        </p:blipFill>
        <p:spPr bwMode="auto">
          <a:xfrm>
            <a:off x="1423418" y="1499042"/>
            <a:ext cx="582155" cy="72150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vert="horz" lIns="91440" tIns="45720" rIns="91440" bIns="45720" rtlCol="0" anchor="ctr">
            <a:normAutofit/>
          </a:bodyPr>
          <a:lstStyle/>
          <a:p>
            <a:r>
              <a:rPr lang="en-US" altLang="ja-JP" b="1" dirty="0">
                <a:ea typeface="Tahoma" panose="020B0604030504040204" pitchFamily="34" charset="0"/>
                <a:cs typeface="Tahoma" panose="020B0604030504040204" pitchFamily="34" charset="0"/>
              </a:rPr>
              <a:t>Can install this camera </a:t>
            </a:r>
            <a:r>
              <a:rPr lang="en-US" altLang="ja-JP" b="1" dirty="0">
                <a:solidFill>
                  <a:srgbClr val="FF6600"/>
                </a:solidFill>
                <a:ea typeface="Tahoma" panose="020B0604030504040204" pitchFamily="34" charset="0"/>
                <a:cs typeface="Tahoma" panose="020B0604030504040204" pitchFamily="34" charset="0"/>
              </a:rPr>
              <a:t>in any extreme conditions</a:t>
            </a:r>
            <a:endParaRPr lang="en-US"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5</a:t>
            </a:fld>
            <a:endParaRPr lang="en-US"/>
          </a:p>
        </p:txBody>
      </p:sp>
      <p:pic>
        <p:nvPicPr>
          <p:cNvPr id="5" name="Picture 2" descr="Y:\40-職能\セキュリティ\セキュリティ・サウンド広報宣伝\(50) logos\AeroPTZ_logo\AeroPTZ_logo_color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
        <p:nvSpPr>
          <p:cNvPr id="41" name="正方形/長方形 40"/>
          <p:cNvSpPr/>
          <p:nvPr/>
        </p:nvSpPr>
        <p:spPr>
          <a:xfrm>
            <a:off x="288128" y="968404"/>
            <a:ext cx="4213226" cy="261610"/>
          </a:xfrm>
          <a:prstGeom prst="rect">
            <a:avLst/>
          </a:prstGeom>
        </p:spPr>
        <p:txBody>
          <a:bodyPr wrap="square">
            <a:spAutoFit/>
          </a:bodyPr>
          <a:lstStyle/>
          <a:p>
            <a:pPr algn="l"/>
            <a:r>
              <a:rPr lang="en-US" altLang="ja-JP" sz="1100" dirty="0">
                <a:effectLst/>
                <a:ea typeface="Tahoma" panose="020B0604030504040204" pitchFamily="34" charset="0"/>
                <a:cs typeface="Tahoma" panose="020B0604030504040204" pitchFamily="34" charset="0"/>
              </a:rPr>
              <a:t>Note : </a:t>
            </a:r>
            <a:r>
              <a:rPr kumimoji="0" lang="en-US" altLang="ja-JP" sz="1100" dirty="0">
                <a:effectLst/>
                <a:ea typeface="Tahoma" panose="020B0604030504040204" pitchFamily="34" charset="0"/>
                <a:cs typeface="Tahoma" panose="020B0604030504040204" pitchFamily="34" charset="0"/>
                <a:sym typeface="Lucida Grande"/>
              </a:rPr>
              <a:t>What is the specification of heavy-salt damage-resistant?</a:t>
            </a:r>
            <a:endParaRPr lang="ja-JP" altLang="en-US" sz="1100" dirty="0">
              <a:effectLst/>
              <a:cs typeface="Tahoma" panose="020B0604030504040204" pitchFamily="34" charset="0"/>
            </a:endParaRPr>
          </a:p>
        </p:txBody>
      </p:sp>
      <p:sp>
        <p:nvSpPr>
          <p:cNvPr id="42" name="正方形/長方形 41"/>
          <p:cNvSpPr/>
          <p:nvPr/>
        </p:nvSpPr>
        <p:spPr>
          <a:xfrm>
            <a:off x="551923" y="3034590"/>
            <a:ext cx="4347372" cy="923330"/>
          </a:xfrm>
          <a:prstGeom prst="rect">
            <a:avLst/>
          </a:prstGeom>
        </p:spPr>
        <p:txBody>
          <a:bodyPr wrap="square">
            <a:spAutoFit/>
          </a:bodyPr>
          <a:lstStyle/>
          <a:p>
            <a:pPr algn="l"/>
            <a:r>
              <a:rPr lang="en-US" altLang="ja-JP" sz="900" dirty="0" smtClean="0">
                <a:solidFill>
                  <a:schemeClr val="accent6"/>
                </a:solidFill>
                <a:effectLst/>
                <a:ea typeface="Tahoma" panose="020B0604030504040204" pitchFamily="34" charset="0"/>
                <a:cs typeface="Tahoma" panose="020B0604030504040204" pitchFamily="34" charset="0"/>
              </a:rPr>
              <a:t>Important</a:t>
            </a:r>
            <a:r>
              <a:rPr lang="ja-JP" altLang="en-US" sz="900" dirty="0" smtClean="0">
                <a:solidFill>
                  <a:schemeClr val="accent6"/>
                </a:solidFill>
                <a:effectLst/>
                <a:cs typeface="Tahoma" panose="020B0604030504040204" pitchFamily="34" charset="0"/>
              </a:rPr>
              <a:t>：</a:t>
            </a:r>
            <a:endParaRPr lang="en-US" altLang="ja-JP" sz="900" dirty="0" smtClean="0">
              <a:solidFill>
                <a:schemeClr val="accent6"/>
              </a:solidFill>
              <a:effectLst/>
              <a:ea typeface="Tahoma" panose="020B0604030504040204" pitchFamily="34" charset="0"/>
              <a:cs typeface="Tahoma" panose="020B0604030504040204" pitchFamily="34" charset="0"/>
            </a:endParaRPr>
          </a:p>
          <a:p>
            <a:pPr marL="171450" indent="-171450" algn="l">
              <a:buFontTx/>
              <a:buChar char="-"/>
            </a:pPr>
            <a:r>
              <a:rPr lang="en-US" altLang="ja-JP" sz="900" dirty="0" smtClean="0">
                <a:effectLst/>
                <a:ea typeface="Tahoma" panose="020B0604030504040204" pitchFamily="34" charset="0"/>
                <a:cs typeface="Tahoma" panose="020B0604030504040204" pitchFamily="34" charset="0"/>
              </a:rPr>
              <a:t>Please pay attention to the installing location of this camera, such as installed in a location that seawater spray doesn’t splash directly.</a:t>
            </a:r>
          </a:p>
          <a:p>
            <a:pPr marL="171450" indent="-171450" algn="l">
              <a:buFontTx/>
              <a:buChar char="-"/>
            </a:pPr>
            <a:r>
              <a:rPr lang="en-US" altLang="ja-JP" sz="900" dirty="0">
                <a:effectLst/>
                <a:ea typeface="Tahoma" panose="020B0604030504040204" pitchFamily="34" charset="0"/>
                <a:cs typeface="Tahoma" panose="020B0604030504040204" pitchFamily="34" charset="0"/>
              </a:rPr>
              <a:t>When installing this camera at a location which is a coastal region and rainwater doesn’t splash directly, please wash out with </a:t>
            </a:r>
            <a:r>
              <a:rPr lang="en-US" altLang="ja-JP" sz="900" dirty="0" smtClean="0">
                <a:effectLst/>
                <a:ea typeface="Tahoma" panose="020B0604030504040204" pitchFamily="34" charset="0"/>
                <a:cs typeface="Tahoma" panose="020B0604030504040204" pitchFamily="34" charset="0"/>
              </a:rPr>
              <a:t>water </a:t>
            </a:r>
            <a:r>
              <a:rPr lang="en-US" altLang="ja-JP" sz="900" dirty="0">
                <a:effectLst/>
                <a:ea typeface="Tahoma" panose="020B0604030504040204" pitchFamily="34" charset="0"/>
                <a:cs typeface="Tahoma" panose="020B0604030504040204" pitchFamily="34" charset="0"/>
              </a:rPr>
              <a:t>or clean it regularly for removing the salt adhered to the camera</a:t>
            </a:r>
            <a:r>
              <a:rPr lang="en-US" altLang="ja-JP" sz="900" dirty="0" smtClean="0">
                <a:effectLst/>
                <a:ea typeface="Tahoma" panose="020B0604030504040204" pitchFamily="34" charset="0"/>
                <a:cs typeface="Tahoma" panose="020B0604030504040204" pitchFamily="34" charset="0"/>
              </a:rPr>
              <a:t>.</a:t>
            </a:r>
          </a:p>
        </p:txBody>
      </p:sp>
      <p:sp>
        <p:nvSpPr>
          <p:cNvPr id="76" name="正方形/長方形 75"/>
          <p:cNvSpPr/>
          <p:nvPr/>
        </p:nvSpPr>
        <p:spPr>
          <a:xfrm>
            <a:off x="1078388" y="2174070"/>
            <a:ext cx="951706" cy="412958"/>
          </a:xfrm>
          <a:prstGeom prst="rect">
            <a:avLst/>
          </a:prstGeom>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右矢印 77"/>
          <p:cNvSpPr/>
          <p:nvPr/>
        </p:nvSpPr>
        <p:spPr>
          <a:xfrm>
            <a:off x="2394741" y="1535577"/>
            <a:ext cx="431800" cy="2144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2294186" y="1688048"/>
            <a:ext cx="902811" cy="230832"/>
          </a:xfrm>
          <a:prstGeom prst="rect">
            <a:avLst/>
          </a:prstGeom>
        </p:spPr>
        <p:txBody>
          <a:bodyPr wrap="square">
            <a:spAutoFit/>
          </a:bodyPr>
          <a:lstStyle/>
          <a:p>
            <a:pPr algn="l"/>
            <a:r>
              <a:rPr lang="en-US" altLang="ja-JP" sz="900" dirty="0">
                <a:effectLst/>
                <a:ea typeface="Tahoma" panose="020B0604030504040204" pitchFamily="34" charset="0"/>
                <a:cs typeface="Tahoma" panose="020B0604030504040204" pitchFamily="34" charset="0"/>
              </a:rPr>
              <a:t>salt </a:t>
            </a:r>
            <a:r>
              <a:rPr lang="en-US" altLang="ja-JP" sz="900" dirty="0" smtClean="0">
                <a:effectLst/>
                <a:ea typeface="Tahoma" panose="020B0604030504040204" pitchFamily="34" charset="0"/>
                <a:cs typeface="Tahoma" panose="020B0604030504040204" pitchFamily="34" charset="0"/>
              </a:rPr>
              <a:t>air </a:t>
            </a:r>
            <a:endParaRPr lang="ja-JP" altLang="en-US" sz="900" dirty="0">
              <a:effectLst/>
              <a:ea typeface="Tahoma" panose="020B0604030504040204" pitchFamily="34" charset="0"/>
              <a:cs typeface="Tahoma" panose="020B0604030504040204" pitchFamily="34" charset="0"/>
            </a:endParaRPr>
          </a:p>
        </p:txBody>
      </p:sp>
      <p:cxnSp>
        <p:nvCxnSpPr>
          <p:cNvPr id="82" name="直線矢印コネクタ 81"/>
          <p:cNvCxnSpPr/>
          <p:nvPr/>
        </p:nvCxnSpPr>
        <p:spPr>
          <a:xfrm>
            <a:off x="2288063" y="2212138"/>
            <a:ext cx="1032921" cy="2509"/>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6" name="正方形/長方形 85"/>
          <p:cNvSpPr/>
          <p:nvPr/>
        </p:nvSpPr>
        <p:spPr>
          <a:xfrm>
            <a:off x="2305219" y="2220545"/>
            <a:ext cx="1631781" cy="230832"/>
          </a:xfrm>
          <a:prstGeom prst="rect">
            <a:avLst/>
          </a:prstGeom>
        </p:spPr>
        <p:txBody>
          <a:bodyPr wrap="square">
            <a:spAutoFit/>
          </a:bodyPr>
          <a:lstStyle/>
          <a:p>
            <a:pPr algn="l"/>
            <a:r>
              <a:rPr lang="en-US" altLang="ja-JP" sz="900" dirty="0" smtClean="0">
                <a:effectLst/>
                <a:ea typeface="Tahoma" panose="020B0604030504040204" pitchFamily="34" charset="0"/>
                <a:cs typeface="Tahoma" panose="020B0604030504040204" pitchFamily="34" charset="0"/>
              </a:rPr>
              <a:t>Less than 300 m (984feet)</a:t>
            </a:r>
            <a:endParaRPr lang="ja-JP" altLang="en-US" sz="900" dirty="0">
              <a:effectLst/>
              <a:ea typeface="Tahoma" panose="020B0604030504040204" pitchFamily="34" charset="0"/>
              <a:cs typeface="Tahoma" panose="020B0604030504040204" pitchFamily="34" charset="0"/>
            </a:endParaRPr>
          </a:p>
        </p:txBody>
      </p:sp>
      <p:sp>
        <p:nvSpPr>
          <p:cNvPr id="87" name="正方形/長方形 86"/>
          <p:cNvSpPr/>
          <p:nvPr/>
        </p:nvSpPr>
        <p:spPr>
          <a:xfrm>
            <a:off x="551923" y="1241208"/>
            <a:ext cx="2058715" cy="261610"/>
          </a:xfrm>
          <a:prstGeom prst="rect">
            <a:avLst/>
          </a:prstGeom>
        </p:spPr>
        <p:txBody>
          <a:bodyPr wrap="square">
            <a:spAutoFit/>
          </a:bodyPr>
          <a:lstStyle/>
          <a:p>
            <a:pPr algn="l"/>
            <a:r>
              <a:rPr kumimoji="0" lang="en-US" altLang="ja-JP" sz="1100" dirty="0" smtClean="0">
                <a:effectLst/>
                <a:ea typeface="Tahoma" panose="020B0604030504040204" pitchFamily="34" charset="0"/>
                <a:cs typeface="Tahoma" panose="020B0604030504040204" pitchFamily="34" charset="0"/>
                <a:sym typeface="Lucida Grande"/>
              </a:rPr>
              <a:t>Heavy-salt damage-resistant</a:t>
            </a:r>
            <a:endParaRPr lang="ja-JP" altLang="en-US" sz="1100" dirty="0">
              <a:effectLst/>
              <a:cs typeface="Tahoma" panose="020B0604030504040204" pitchFamily="34" charset="0"/>
            </a:endParaRPr>
          </a:p>
        </p:txBody>
      </p:sp>
      <p:sp>
        <p:nvSpPr>
          <p:cNvPr id="98" name="右矢印 97"/>
          <p:cNvSpPr/>
          <p:nvPr/>
        </p:nvSpPr>
        <p:spPr>
          <a:xfrm>
            <a:off x="6991689" y="1393675"/>
            <a:ext cx="431800" cy="2144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a:off x="6891134" y="1546146"/>
            <a:ext cx="902811" cy="230832"/>
          </a:xfrm>
          <a:prstGeom prst="rect">
            <a:avLst/>
          </a:prstGeom>
        </p:spPr>
        <p:txBody>
          <a:bodyPr wrap="square">
            <a:spAutoFit/>
          </a:bodyPr>
          <a:lstStyle/>
          <a:p>
            <a:pPr algn="l"/>
            <a:r>
              <a:rPr lang="en-US" altLang="ja-JP" sz="900" dirty="0">
                <a:effectLst/>
                <a:ea typeface="Tahoma" panose="020B0604030504040204" pitchFamily="34" charset="0"/>
                <a:cs typeface="Tahoma" panose="020B0604030504040204" pitchFamily="34" charset="0"/>
              </a:rPr>
              <a:t>salt </a:t>
            </a:r>
            <a:r>
              <a:rPr lang="en-US" altLang="ja-JP" sz="900" dirty="0" smtClean="0">
                <a:effectLst/>
                <a:ea typeface="Tahoma" panose="020B0604030504040204" pitchFamily="34" charset="0"/>
                <a:cs typeface="Tahoma" panose="020B0604030504040204" pitchFamily="34" charset="0"/>
              </a:rPr>
              <a:t>air </a:t>
            </a:r>
            <a:endParaRPr lang="ja-JP" altLang="en-US" sz="900" dirty="0">
              <a:effectLst/>
              <a:ea typeface="Tahoma" panose="020B0604030504040204" pitchFamily="34" charset="0"/>
              <a:cs typeface="Tahoma" panose="020B0604030504040204" pitchFamily="34" charset="0"/>
            </a:endParaRPr>
          </a:p>
        </p:txBody>
      </p:sp>
      <p:cxnSp>
        <p:nvCxnSpPr>
          <p:cNvPr id="100" name="直線矢印コネクタ 99"/>
          <p:cNvCxnSpPr/>
          <p:nvPr/>
        </p:nvCxnSpPr>
        <p:spPr>
          <a:xfrm>
            <a:off x="6839167" y="2199013"/>
            <a:ext cx="1485720" cy="0"/>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1" name="正方形/長方形 100"/>
          <p:cNvSpPr/>
          <p:nvPr/>
        </p:nvSpPr>
        <p:spPr>
          <a:xfrm>
            <a:off x="6839167" y="2207420"/>
            <a:ext cx="1390035" cy="369332"/>
          </a:xfrm>
          <a:prstGeom prst="rect">
            <a:avLst/>
          </a:prstGeom>
        </p:spPr>
        <p:txBody>
          <a:bodyPr wrap="square">
            <a:spAutoFit/>
          </a:bodyPr>
          <a:lstStyle/>
          <a:p>
            <a:r>
              <a:rPr lang="en-US" altLang="ja-JP" sz="900" dirty="0" smtClean="0">
                <a:effectLst/>
                <a:ea typeface="Tahoma" panose="020B0604030504040204" pitchFamily="34" charset="0"/>
                <a:cs typeface="Tahoma" panose="020B0604030504040204" pitchFamily="34" charset="0"/>
              </a:rPr>
              <a:t>300 m to 1 km</a:t>
            </a:r>
          </a:p>
          <a:p>
            <a:r>
              <a:rPr lang="en-US" altLang="ja-JP" sz="900" dirty="0" smtClean="0">
                <a:effectLst/>
                <a:ea typeface="Tahoma" panose="020B0604030504040204" pitchFamily="34" charset="0"/>
                <a:cs typeface="Tahoma" panose="020B0604030504040204" pitchFamily="34" charset="0"/>
              </a:rPr>
              <a:t>(984 feet to 3,280 feet)</a:t>
            </a:r>
            <a:endParaRPr lang="ja-JP" altLang="en-US" sz="900" dirty="0">
              <a:effectLst/>
              <a:ea typeface="Tahoma" panose="020B0604030504040204" pitchFamily="34" charset="0"/>
              <a:cs typeface="Tahoma" panose="020B0604030504040204" pitchFamily="34" charset="0"/>
            </a:endParaRPr>
          </a:p>
        </p:txBody>
      </p:sp>
      <p:sp>
        <p:nvSpPr>
          <p:cNvPr id="102" name="正方形/長方形 101"/>
          <p:cNvSpPr/>
          <p:nvPr/>
        </p:nvSpPr>
        <p:spPr>
          <a:xfrm>
            <a:off x="4692633" y="1262870"/>
            <a:ext cx="2058715" cy="261610"/>
          </a:xfrm>
          <a:prstGeom prst="rect">
            <a:avLst/>
          </a:prstGeom>
        </p:spPr>
        <p:txBody>
          <a:bodyPr wrap="square">
            <a:spAutoFit/>
          </a:bodyPr>
          <a:lstStyle/>
          <a:p>
            <a:pPr algn="l"/>
            <a:r>
              <a:rPr kumimoji="0" lang="en-US" altLang="ja-JP" sz="1100" dirty="0">
                <a:effectLst/>
                <a:ea typeface="Tahoma" panose="020B0604030504040204" pitchFamily="34" charset="0"/>
                <a:cs typeface="Tahoma" panose="020B0604030504040204" pitchFamily="34" charset="0"/>
                <a:sym typeface="Lucida Grande"/>
              </a:rPr>
              <a:t>S</a:t>
            </a:r>
            <a:r>
              <a:rPr kumimoji="0" lang="en-US" altLang="ja-JP" sz="1100" dirty="0" smtClean="0">
                <a:effectLst/>
                <a:ea typeface="Tahoma" panose="020B0604030504040204" pitchFamily="34" charset="0"/>
                <a:cs typeface="Tahoma" panose="020B0604030504040204" pitchFamily="34" charset="0"/>
                <a:sym typeface="Lucida Grande"/>
              </a:rPr>
              <a:t>alt damage-resistant</a:t>
            </a:r>
            <a:endParaRPr lang="ja-JP" altLang="en-US" sz="1100" dirty="0">
              <a:effectLst/>
              <a:cs typeface="Tahoma" panose="020B0604030504040204" pitchFamily="34" charset="0"/>
            </a:endParaRPr>
          </a:p>
        </p:txBody>
      </p:sp>
      <p:grpSp>
        <p:nvGrpSpPr>
          <p:cNvPr id="29" name="グループ化 28"/>
          <p:cNvGrpSpPr/>
          <p:nvPr/>
        </p:nvGrpSpPr>
        <p:grpSpPr>
          <a:xfrm>
            <a:off x="2015808" y="1957403"/>
            <a:ext cx="1921192" cy="629625"/>
            <a:chOff x="6308408" y="2311400"/>
            <a:chExt cx="1781174" cy="464043"/>
          </a:xfrm>
        </p:grpSpPr>
        <p:cxnSp>
          <p:nvCxnSpPr>
            <p:cNvPr id="44" name="直線コネクタ 43"/>
            <p:cNvCxnSpPr/>
            <p:nvPr/>
          </p:nvCxnSpPr>
          <p:spPr>
            <a:xfrm>
              <a:off x="6322694" y="2311400"/>
              <a:ext cx="0" cy="46404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a:off x="6439376" y="2313781"/>
              <a:ext cx="0" cy="7735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p:nvPr/>
          </p:nvCxnSpPr>
          <p:spPr>
            <a:xfrm flipH="1">
              <a:off x="6439376" y="2377124"/>
              <a:ext cx="1650206"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flipH="1">
              <a:off x="6308408" y="2311400"/>
              <a:ext cx="143669"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7" name="正方形/長方形 26"/>
          <p:cNvSpPr/>
          <p:nvPr/>
        </p:nvSpPr>
        <p:spPr>
          <a:xfrm>
            <a:off x="3305167" y="1697706"/>
            <a:ext cx="114030" cy="36232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1" name="Picture 2" descr="Y:\40-職能\セキュリティ\セキュリティ・サウンド広報宣伝\(10) Security\03_国内_海外共通\WV-SUD638\写真データ\640x480_png\WV-SUD638_F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684" y="1327498"/>
            <a:ext cx="201576" cy="416157"/>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グループ化 66"/>
          <p:cNvGrpSpPr/>
          <p:nvPr/>
        </p:nvGrpSpPr>
        <p:grpSpPr>
          <a:xfrm>
            <a:off x="6171440" y="1946721"/>
            <a:ext cx="2661903" cy="650627"/>
            <a:chOff x="6308408" y="2311400"/>
            <a:chExt cx="2523301" cy="464043"/>
          </a:xfrm>
        </p:grpSpPr>
        <p:cxnSp>
          <p:nvCxnSpPr>
            <p:cNvPr id="68" name="直線コネクタ 67"/>
            <p:cNvCxnSpPr/>
            <p:nvPr/>
          </p:nvCxnSpPr>
          <p:spPr>
            <a:xfrm>
              <a:off x="6322694" y="2311400"/>
              <a:ext cx="0" cy="46404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a:off x="6439376" y="2313781"/>
              <a:ext cx="0" cy="7735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flipH="1">
              <a:off x="6439376" y="2377124"/>
              <a:ext cx="2392333"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flipH="1">
              <a:off x="6308408" y="2311400"/>
              <a:ext cx="143669"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4" name="正方形/長方形 73"/>
          <p:cNvSpPr/>
          <p:nvPr/>
        </p:nvSpPr>
        <p:spPr>
          <a:xfrm>
            <a:off x="8411479" y="1649714"/>
            <a:ext cx="114030" cy="36232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5" name="Picture 2" descr="Y:\40-職能\セキュリティ\セキュリティ・サウンド広報宣伝\(10) Security\03_国内_海外共通\WV-SUD638\写真データ\640x480_png\WV-SUD638_F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1996" y="1279506"/>
            <a:ext cx="201576" cy="4161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 descr="C:\Users\3930041\AppData\Local\Microsoft\Windows\Temporary Internet Files\Content.IE5\ITCEEOOY\lgi01a2014030202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349"/>
          <a:stretch/>
        </p:blipFill>
        <p:spPr bwMode="auto">
          <a:xfrm>
            <a:off x="5566457" y="1491770"/>
            <a:ext cx="582155" cy="721504"/>
          </a:xfrm>
          <a:prstGeom prst="rect">
            <a:avLst/>
          </a:prstGeom>
          <a:noFill/>
          <a:extLst>
            <a:ext uri="{909E8E84-426E-40DD-AFC4-6F175D3DCCD1}">
              <a14:hiddenFill xmlns:a14="http://schemas.microsoft.com/office/drawing/2010/main">
                <a:solidFill>
                  <a:srgbClr val="FFFFFF"/>
                </a:solidFill>
              </a14:hiddenFill>
            </a:ext>
          </a:extLst>
        </p:spPr>
      </p:pic>
      <p:sp>
        <p:nvSpPr>
          <p:cNvPr id="83" name="正方形/長方形 82"/>
          <p:cNvSpPr/>
          <p:nvPr/>
        </p:nvSpPr>
        <p:spPr>
          <a:xfrm>
            <a:off x="5221427" y="2166798"/>
            <a:ext cx="951706" cy="430550"/>
          </a:xfrm>
          <a:prstGeom prst="rect">
            <a:avLst/>
          </a:prstGeom>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23001" y="1240334"/>
            <a:ext cx="516166" cy="783100"/>
          </a:xfrm>
          <a:prstGeom prst="rect">
            <a:avLst/>
          </a:prstGeom>
          <a:pattFill prst="ltDnDiag">
            <a:fgClr>
              <a:schemeClr val="accent6">
                <a:lumMod val="40000"/>
                <a:lumOff val="60000"/>
              </a:schemeClr>
            </a:fgClr>
            <a:bgClr>
              <a:schemeClr val="bg1"/>
            </a:bgClr>
          </a:patt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a:off x="6323001" y="1240334"/>
            <a:ext cx="516166" cy="7831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flipH="1">
            <a:off x="6323001" y="1240334"/>
            <a:ext cx="516166" cy="7831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7292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
          <p:cNvPicPr>
            <a:picLocks noChangeAspect="1"/>
          </p:cNvPicPr>
          <p:nvPr/>
        </p:nvPicPr>
        <p:blipFill>
          <a:blip r:embed="rId2" cstate="print">
            <a:extLst>
              <a:ext uri="{28A0092B-C50C-407E-A947-70E740481C1C}">
                <a14:useLocalDpi xmlns:a14="http://schemas.microsoft.com/office/drawing/2010/main" val="0"/>
              </a:ext>
            </a:extLst>
          </a:blip>
          <a:srcRect l="21432" r="2504"/>
          <a:stretch>
            <a:fillRect/>
          </a:stretch>
        </p:blipFill>
        <p:spPr bwMode="auto">
          <a:xfrm>
            <a:off x="7225760" y="2384316"/>
            <a:ext cx="1873790" cy="139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812"/>
          <a:stretch/>
        </p:blipFill>
        <p:spPr bwMode="auto">
          <a:xfrm>
            <a:off x="6014417" y="3205814"/>
            <a:ext cx="1778996" cy="1344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4791484" y="949869"/>
            <a:ext cx="4352516" cy="584775"/>
          </a:xfrm>
          <a:prstGeom prst="rect">
            <a:avLst/>
          </a:prstGeom>
          <a:noFill/>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Can install </a:t>
            </a:r>
            <a:r>
              <a:rPr lang="en-US" altLang="ja-JP" sz="1600" b="1" dirty="0" smtClean="0">
                <a:solidFill>
                  <a:srgbClr val="FF6600"/>
                </a:solidFill>
                <a:effectLst/>
                <a:ea typeface="Tahoma" panose="020B0604030504040204" pitchFamily="34" charset="0"/>
                <a:cs typeface="Tahoma" panose="020B0604030504040204" pitchFamily="34" charset="0"/>
              </a:rPr>
              <a:t>under heavy rainfall and flood</a:t>
            </a:r>
            <a:endParaRPr lang="ja-JP" altLang="en-US" sz="1600" b="1" dirty="0">
              <a:solidFill>
                <a:srgbClr val="FF6600"/>
              </a:solidFill>
              <a:effectLst/>
              <a:cs typeface="Tahoma" panose="020B0604030504040204" pitchFamily="34" charset="0"/>
            </a:endParaRPr>
          </a:p>
        </p:txBody>
      </p:sp>
      <p:sp>
        <p:nvSpPr>
          <p:cNvPr id="6" name="正方形/長方形 5"/>
          <p:cNvSpPr/>
          <p:nvPr/>
        </p:nvSpPr>
        <p:spPr>
          <a:xfrm>
            <a:off x="278156" y="952654"/>
            <a:ext cx="4225880" cy="584775"/>
          </a:xfrm>
          <a:prstGeom prst="rect">
            <a:avLst/>
          </a:prstGeom>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Can monitor images </a:t>
            </a:r>
            <a:r>
              <a:rPr lang="en-US" altLang="ja-JP" sz="1600" b="1" dirty="0" smtClean="0">
                <a:solidFill>
                  <a:srgbClr val="FF6600"/>
                </a:solidFill>
                <a:effectLst/>
                <a:ea typeface="Tahoma" panose="020B0604030504040204" pitchFamily="34" charset="0"/>
                <a:cs typeface="Tahoma" panose="020B0604030504040204" pitchFamily="34" charset="0"/>
              </a:rPr>
              <a:t>under severe temperature conditions</a:t>
            </a:r>
            <a:endParaRPr lang="ja-JP" altLang="en-US" sz="1600" b="1" dirty="0">
              <a:solidFill>
                <a:srgbClr val="FF6600"/>
              </a:solidFill>
              <a:effectLst/>
              <a:cs typeface="Tahoma" panose="020B0604030504040204" pitchFamily="34" charset="0"/>
            </a:endParaRPr>
          </a:p>
        </p:txBody>
      </p:sp>
      <p:sp>
        <p:nvSpPr>
          <p:cNvPr id="2" name="1 Título"/>
          <p:cNvSpPr>
            <a:spLocks noGrp="1"/>
          </p:cNvSpPr>
          <p:nvPr>
            <p:ph type="title"/>
          </p:nvPr>
        </p:nvSpPr>
        <p:spPr/>
        <p:txBody>
          <a:bodyPr vert="horz" lIns="91440" tIns="45720" rIns="91440" bIns="45720" rtlCol="0" anchor="ctr">
            <a:normAutofit/>
          </a:bodyPr>
          <a:lstStyle/>
          <a:p>
            <a:r>
              <a:rPr lang="en-US" altLang="ja-JP" b="1" dirty="0">
                <a:ea typeface="Tahoma" panose="020B0604030504040204" pitchFamily="34" charset="0"/>
                <a:cs typeface="Tahoma" panose="020B0604030504040204" pitchFamily="34" charset="0"/>
              </a:rPr>
              <a:t>Can install this camera </a:t>
            </a:r>
            <a:r>
              <a:rPr lang="en-US" altLang="ja-JP" b="1" dirty="0">
                <a:solidFill>
                  <a:srgbClr val="FF6600"/>
                </a:solidFill>
                <a:ea typeface="Tahoma" panose="020B0604030504040204" pitchFamily="34" charset="0"/>
                <a:cs typeface="Tahoma" panose="020B0604030504040204" pitchFamily="34" charset="0"/>
              </a:rPr>
              <a:t>in any extreme conditions</a:t>
            </a:r>
            <a:endParaRPr lang="en-US"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6</a:t>
            </a:fld>
            <a:endParaRPr lang="en-US"/>
          </a:p>
        </p:txBody>
      </p:sp>
      <p:pic>
        <p:nvPicPr>
          <p:cNvPr id="5" name="Picture 2" descr="Y:\40-職能\セキュリティ\セキュリティ・サウンド広報宣伝\(50) logos\AeroPTZ_logo\AeroPTZ_logo_color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278156" y="1516521"/>
            <a:ext cx="3973210" cy="1169551"/>
          </a:xfrm>
          <a:prstGeom prst="rect">
            <a:avLst/>
          </a:prstGeom>
        </p:spPr>
        <p:txBody>
          <a:bodyPr wrap="square">
            <a:spAutoFit/>
          </a:bodyPr>
          <a:lstStyle/>
          <a:p>
            <a:pPr algn="l"/>
            <a:r>
              <a:rPr kumimoji="0" lang="en-US" altLang="ja-JP" sz="1200" dirty="0" smtClean="0">
                <a:effectLst/>
                <a:ea typeface="Tahoma" panose="020B0604030504040204" pitchFamily="34" charset="0"/>
                <a:cs typeface="Tahoma" panose="020B0604030504040204" pitchFamily="34" charset="0"/>
                <a:sym typeface="Lucida Grande"/>
              </a:rPr>
              <a:t>The Aero PTZ camera continues to function in extremely cold </a:t>
            </a:r>
            <a:r>
              <a:rPr kumimoji="0" lang="en-US" altLang="ja-JP" sz="1200" dirty="0">
                <a:effectLst/>
                <a:ea typeface="Tahoma" panose="020B0604030504040204" pitchFamily="34" charset="0"/>
                <a:cs typeface="Tahoma" panose="020B0604030504040204" pitchFamily="34" charset="0"/>
                <a:sym typeface="Lucida Grande"/>
              </a:rPr>
              <a:t>(-50° </a:t>
            </a:r>
            <a:r>
              <a:rPr kumimoji="0" lang="en-US" altLang="ja-JP" sz="1200" dirty="0" smtClean="0">
                <a:effectLst/>
                <a:ea typeface="Tahoma" panose="020B0604030504040204" pitchFamily="34" charset="0"/>
                <a:cs typeface="Tahoma" panose="020B0604030504040204" pitchFamily="34" charset="0"/>
                <a:sym typeface="Lucida Grande"/>
              </a:rPr>
              <a:t>Celsius) </a:t>
            </a:r>
            <a:r>
              <a:rPr kumimoji="0" lang="en-US" altLang="ja-JP" sz="1200" dirty="0">
                <a:effectLst/>
                <a:ea typeface="Tahoma" panose="020B0604030504040204" pitchFamily="34" charset="0"/>
                <a:cs typeface="Tahoma" panose="020B0604030504040204" pitchFamily="34" charset="0"/>
                <a:sym typeface="Lucida Grande"/>
              </a:rPr>
              <a:t>and extremely hot (+60° </a:t>
            </a:r>
            <a:r>
              <a:rPr kumimoji="0" lang="en-US" altLang="ja-JP" sz="1200" dirty="0" smtClean="0">
                <a:effectLst/>
                <a:ea typeface="Tahoma" panose="020B0604030504040204" pitchFamily="34" charset="0"/>
                <a:cs typeface="Tahoma" panose="020B0604030504040204" pitchFamily="34" charset="0"/>
                <a:sym typeface="Lucida Grande"/>
              </a:rPr>
              <a:t>Celsius) environments. Even when installing the camera at extreme cold environment, the front glass of the camera is not frozen by the defroster.</a:t>
            </a:r>
          </a:p>
          <a:p>
            <a:pPr algn="l"/>
            <a:r>
              <a:rPr kumimoji="0" lang="en-US" altLang="ja-JP" sz="1000" dirty="0" smtClean="0">
                <a:effectLst/>
                <a:ea typeface="Tahoma" panose="020B0604030504040204" pitchFamily="34" charset="0"/>
                <a:cs typeface="Tahoma" panose="020B0604030504040204" pitchFamily="34" charset="0"/>
                <a:sym typeface="Lucida Grande"/>
              </a:rPr>
              <a:t>*When the color of camera is Gray</a:t>
            </a:r>
            <a:r>
              <a:rPr kumimoji="0" lang="ja-JP" altLang="en-US" sz="1000" dirty="0" smtClean="0">
                <a:effectLst/>
                <a:ea typeface="Tahoma" panose="020B0604030504040204" pitchFamily="34" charset="0"/>
                <a:cs typeface="Tahoma" panose="020B0604030504040204" pitchFamily="34" charset="0"/>
                <a:sym typeface="Lucida Grande"/>
              </a:rPr>
              <a:t> </a:t>
            </a:r>
            <a:r>
              <a:rPr kumimoji="0" lang="en-US" altLang="ja-JP" sz="1000" dirty="0" smtClean="0">
                <a:effectLst/>
                <a:ea typeface="Tahoma" panose="020B0604030504040204" pitchFamily="34" charset="0"/>
                <a:cs typeface="Tahoma" panose="020B0604030504040204" pitchFamily="34" charset="0"/>
                <a:sym typeface="Lucida Grande"/>
              </a:rPr>
              <a:t>/ Brown : -50° - +55° Celsius</a:t>
            </a:r>
          </a:p>
        </p:txBody>
      </p:sp>
      <p:sp>
        <p:nvSpPr>
          <p:cNvPr id="9" name="正方形/長方形 8"/>
          <p:cNvSpPr/>
          <p:nvPr/>
        </p:nvSpPr>
        <p:spPr>
          <a:xfrm>
            <a:off x="4791485" y="1534644"/>
            <a:ext cx="4218370" cy="1200329"/>
          </a:xfrm>
          <a:prstGeom prst="rect">
            <a:avLst/>
          </a:prstGeom>
        </p:spPr>
        <p:txBody>
          <a:bodyPr wrap="square">
            <a:spAutoFit/>
          </a:bodyPr>
          <a:lstStyle/>
          <a:p>
            <a:pPr algn="l"/>
            <a:r>
              <a:rPr kumimoji="0" lang="en-US" altLang="ja-JP" sz="1200" dirty="0" smtClean="0">
                <a:effectLst/>
                <a:ea typeface="Tahoma" panose="020B0604030504040204" pitchFamily="34" charset="0"/>
                <a:cs typeface="Tahoma" panose="020B0604030504040204" pitchFamily="34" charset="0"/>
                <a:sym typeface="Lucida Grande"/>
              </a:rPr>
              <a:t>The Aero PTZ camera supports IP66-rated weather resistant, so that the camera continue to function under heavy rainfall without water entered.</a:t>
            </a:r>
          </a:p>
          <a:p>
            <a:pPr algn="l"/>
            <a:r>
              <a:rPr kumimoji="0" lang="en-US" altLang="ja-JP" sz="1200" dirty="0" smtClean="0">
                <a:effectLst/>
                <a:ea typeface="Tahoma" panose="020B0604030504040204" pitchFamily="34" charset="0"/>
                <a:cs typeface="Tahoma" panose="020B0604030504040204" pitchFamily="34" charset="0"/>
                <a:sym typeface="Lucida Grande"/>
              </a:rPr>
              <a:t>In addition, the camera is equipped with IP67-rated </a:t>
            </a:r>
            <a:r>
              <a:rPr kumimoji="0" lang="en-US" altLang="ja-JP" sz="1200" dirty="0">
                <a:effectLst/>
                <a:ea typeface="Tahoma" panose="020B0604030504040204" pitchFamily="34" charset="0"/>
                <a:cs typeface="Tahoma" panose="020B0604030504040204" pitchFamily="34" charset="0"/>
                <a:sym typeface="Lucida Grande"/>
              </a:rPr>
              <a:t>weather </a:t>
            </a:r>
            <a:r>
              <a:rPr kumimoji="0" lang="en-US" altLang="ja-JP" sz="1200" dirty="0" smtClean="0">
                <a:effectLst/>
                <a:ea typeface="Tahoma" panose="020B0604030504040204" pitchFamily="34" charset="0"/>
                <a:cs typeface="Tahoma" panose="020B0604030504040204" pitchFamily="34" charset="0"/>
                <a:sym typeface="Lucida Grande"/>
              </a:rPr>
              <a:t>resistant. Even if the camera is flooded, the water doesn’t enter in the camera</a:t>
            </a:r>
            <a:r>
              <a:rPr kumimoji="0" lang="en-US" altLang="ja-JP" sz="1200" dirty="0">
                <a:effectLst/>
                <a:ea typeface="Tahoma" panose="020B0604030504040204" pitchFamily="34" charset="0"/>
                <a:cs typeface="Tahoma" panose="020B0604030504040204" pitchFamily="34" charset="0"/>
                <a:sym typeface="Lucida Grande"/>
              </a:rPr>
              <a:t>. </a:t>
            </a:r>
          </a:p>
        </p:txBody>
      </p:sp>
      <p:pic>
        <p:nvPicPr>
          <p:cNvPr id="18" name="Picture 4"/>
          <p:cNvPicPr>
            <a:picLocks noChangeAspect="1" noChangeArrowheads="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3406" b="97988" l="27228" r="75743"/>
                    </a14:imgEffect>
                  </a14:imgLayer>
                </a14:imgProps>
              </a:ext>
              <a:ext uri="{28A0092B-C50C-407E-A947-70E740481C1C}">
                <a14:useLocalDpi xmlns:a14="http://schemas.microsoft.com/office/drawing/2010/main" val="0"/>
              </a:ext>
            </a:extLst>
          </a:blip>
          <a:srcRect r="76"/>
          <a:stretch/>
        </p:blipFill>
        <p:spPr bwMode="auto">
          <a:xfrm>
            <a:off x="6167974" y="2723925"/>
            <a:ext cx="466302" cy="18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Y:\40-職能\セキュリティ\セキュリティ・サウンド広報宣伝\(10) Security\03_国内_海外共通\WV-SUD638\写真データ\640x480_png\WV-SUD638_F_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3378" y="2771976"/>
            <a:ext cx="862077" cy="17797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Y:\40-職能\セキュリティ\セキュリティ・サウンド広報宣伝\(10) Security\03_国内_海外共通\WV-SUD638\写真データ\640x480_png\WV-SUD638_DR_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4386" y="2786437"/>
            <a:ext cx="929795" cy="17923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3406" b="97988" l="27228" r="75743"/>
                    </a14:imgEffect>
                  </a14:imgLayer>
                </a14:imgProps>
              </a:ext>
              <a:ext uri="{28A0092B-C50C-407E-A947-70E740481C1C}">
                <a14:useLocalDpi xmlns:a14="http://schemas.microsoft.com/office/drawing/2010/main" val="0"/>
              </a:ext>
            </a:extLst>
          </a:blip>
          <a:srcRect t="6836" r="76" b="50000"/>
          <a:stretch/>
        </p:blipFill>
        <p:spPr bwMode="auto">
          <a:xfrm rot="16200000">
            <a:off x="4886073" y="2528047"/>
            <a:ext cx="466302" cy="81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3406" b="97988" l="27228" r="75743"/>
                    </a14:imgEffect>
                  </a14:imgLayer>
                </a14:imgProps>
              </a:ext>
              <a:ext uri="{28A0092B-C50C-407E-A947-70E740481C1C}">
                <a14:useLocalDpi xmlns:a14="http://schemas.microsoft.com/office/drawing/2010/main" val="0"/>
              </a:ext>
            </a:extLst>
          </a:blip>
          <a:srcRect t="6836" r="76" b="50000"/>
          <a:stretch/>
        </p:blipFill>
        <p:spPr bwMode="auto">
          <a:xfrm rot="16200000">
            <a:off x="4832076" y="3101979"/>
            <a:ext cx="466302" cy="92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図 2"/>
          <p:cNvPicPr>
            <a:picLocks noChangeAspect="1"/>
          </p:cNvPicPr>
          <p:nvPr/>
        </p:nvPicPr>
        <p:blipFill>
          <a:blip r:embed="rId9" cstate="print">
            <a:extLst>
              <a:ext uri="{28A0092B-C50C-407E-A947-70E740481C1C}">
                <a14:useLocalDpi xmlns:a14="http://schemas.microsoft.com/office/drawing/2010/main" val="0"/>
              </a:ext>
            </a:extLst>
          </a:blip>
          <a:srcRect l="3935" t="4678" r="12508" b="909"/>
          <a:stretch>
            <a:fillRect/>
          </a:stretch>
        </p:blipFill>
        <p:spPr bwMode="auto">
          <a:xfrm>
            <a:off x="552090" y="2997015"/>
            <a:ext cx="1959719" cy="1800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p:cNvPicPr>
            <a:picLocks noChangeAspect="1" noChangeArrowheads="1"/>
          </p:cNvPicPr>
          <p:nvPr/>
        </p:nvPicPr>
        <p:blipFill>
          <a:blip r:embed="rId10" cstate="print">
            <a:extLst>
              <a:ext uri="{28A0092B-C50C-407E-A947-70E740481C1C}">
                <a14:useLocalDpi xmlns:a14="http://schemas.microsoft.com/office/drawing/2010/main" val="0"/>
              </a:ext>
            </a:extLst>
          </a:blip>
          <a:srcRect t="516"/>
          <a:stretch>
            <a:fillRect/>
          </a:stretch>
        </p:blipFill>
        <p:spPr bwMode="auto">
          <a:xfrm>
            <a:off x="1882414" y="2687980"/>
            <a:ext cx="1950475" cy="17558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Y:\40-職能\セキュリティ\セキュリティ・サウンド広報宣伝\(10) Security\03_国内_海外共通\WV-SUD638\写真データ\640x480_png\WV-SUD638_DR_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19617" y="3166001"/>
            <a:ext cx="758427" cy="14620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Y:\40-職能\セキュリティ\セキュリティ・サウンド広報宣伝\(10) Security\03_国内_海外共通\WV-SUD638\写真データ\640x480_png\WV-SUD638_F_L.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1185"/>
          <a:stretch/>
        </p:blipFill>
        <p:spPr bwMode="auto">
          <a:xfrm>
            <a:off x="7300361" y="3253011"/>
            <a:ext cx="1560443" cy="1250460"/>
          </a:xfrm>
          <a:prstGeom prst="rect">
            <a:avLst/>
          </a:prstGeom>
          <a:noFill/>
          <a:extLst>
            <a:ext uri="{909E8E84-426E-40DD-AFC4-6F175D3DCCD1}">
              <a14:hiddenFill xmlns:a14="http://schemas.microsoft.com/office/drawing/2010/main">
                <a:solidFill>
                  <a:srgbClr val="FFFFFF"/>
                </a:solidFill>
              </a14:hiddenFill>
            </a:ext>
          </a:extLst>
        </p:spPr>
      </p:pic>
      <p:sp>
        <p:nvSpPr>
          <p:cNvPr id="3" name="円/楕円 2"/>
          <p:cNvSpPr/>
          <p:nvPr/>
        </p:nvSpPr>
        <p:spPr>
          <a:xfrm rot="1221065">
            <a:off x="7912866" y="3554856"/>
            <a:ext cx="449498" cy="94206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4725759" y="746669"/>
            <a:ext cx="800100" cy="209550"/>
          </a:xfrm>
          <a:prstGeom prst="roundRect">
            <a:avLst/>
          </a:prstGeom>
          <a:solidFill>
            <a:srgbClr val="FF6600"/>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r>
              <a:rPr lang="en-US" altLang="ja-JP" sz="900" dirty="0" smtClean="0">
                <a:solidFill>
                  <a:srgbClr val="FFFF00"/>
                </a:solidFill>
                <a:effectLst/>
                <a:latin typeface="Calibri" panose="020F0502020204030204" pitchFamily="34" charset="0"/>
              </a:rPr>
              <a:t>Waterproof</a:t>
            </a:r>
            <a:endParaRPr kumimoji="1" lang="ja-JP" altLang="en-US" sz="900" dirty="0">
              <a:solidFill>
                <a:srgbClr val="FFFF00"/>
              </a:solidFill>
              <a:effectLst/>
              <a:latin typeface="Calibri" panose="020F0502020204030204" pitchFamily="34" charset="0"/>
            </a:endParaRPr>
          </a:p>
        </p:txBody>
      </p:sp>
      <p:sp>
        <p:nvSpPr>
          <p:cNvPr id="29" name="角丸四角形 28"/>
          <p:cNvSpPr/>
          <p:nvPr/>
        </p:nvSpPr>
        <p:spPr>
          <a:xfrm>
            <a:off x="278156" y="746669"/>
            <a:ext cx="800100" cy="209550"/>
          </a:xfrm>
          <a:prstGeom prst="roundRect">
            <a:avLst/>
          </a:prstGeom>
          <a:solidFill>
            <a:srgbClr val="FF6600"/>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nSpc>
                <a:spcPts val="800"/>
              </a:lnSpc>
            </a:pPr>
            <a:r>
              <a:rPr lang="en-US" altLang="ja-JP" sz="800" dirty="0" smtClean="0">
                <a:solidFill>
                  <a:srgbClr val="FFFF00"/>
                </a:solidFill>
                <a:effectLst/>
                <a:latin typeface="Calibri" panose="020F0502020204030204" pitchFamily="34" charset="0"/>
              </a:rPr>
              <a:t>Heat- and Cold-resistant</a:t>
            </a:r>
            <a:endParaRPr kumimoji="1" lang="ja-JP" altLang="en-US" sz="800" dirty="0">
              <a:solidFill>
                <a:srgbClr val="FFFF00"/>
              </a:solidFill>
              <a:effectLst/>
              <a:latin typeface="Calibri" panose="020F0502020204030204" pitchFamily="34" charset="0"/>
            </a:endParaRPr>
          </a:p>
        </p:txBody>
      </p:sp>
      <p:sp>
        <p:nvSpPr>
          <p:cNvPr id="12" name="正方形/長方形 11"/>
          <p:cNvSpPr/>
          <p:nvPr/>
        </p:nvSpPr>
        <p:spPr>
          <a:xfrm>
            <a:off x="6166182" y="4512614"/>
            <a:ext cx="2843672" cy="215444"/>
          </a:xfrm>
          <a:prstGeom prst="rect">
            <a:avLst/>
          </a:prstGeom>
        </p:spPr>
        <p:txBody>
          <a:bodyPr wrap="square">
            <a:spAutoFit/>
          </a:bodyPr>
          <a:lstStyle/>
          <a:p>
            <a:pPr algn="r"/>
            <a:r>
              <a:rPr kumimoji="0" lang="en-US" altLang="ja-JP" sz="800" dirty="0" smtClean="0">
                <a:effectLst/>
                <a:ea typeface="Tahoma" panose="020B0604030504040204" pitchFamily="34" charset="0"/>
                <a:cs typeface="Tahoma" panose="020B0604030504040204" pitchFamily="34" charset="0"/>
                <a:sym typeface="Lucida Grande"/>
              </a:rPr>
              <a:t>*</a:t>
            </a:r>
            <a:r>
              <a:rPr kumimoji="0" lang="en-US" altLang="ja-JP" sz="800" dirty="0">
                <a:effectLst/>
                <a:ea typeface="Tahoma" panose="020B0604030504040204" pitchFamily="34" charset="0"/>
                <a:cs typeface="Tahoma" panose="020B0604030504040204" pitchFamily="34" charset="0"/>
                <a:sym typeface="Lucida Grande"/>
              </a:rPr>
              <a:t>Panasonic tested the camera based on the IP67-standard.</a:t>
            </a:r>
            <a:endParaRPr kumimoji="0" lang="en-US" altLang="ja-JP" sz="1100" dirty="0">
              <a:effectLst/>
              <a:ea typeface="Tahoma" panose="020B0604030504040204" pitchFamily="34" charset="0"/>
              <a:cs typeface="Tahoma" panose="020B0604030504040204" pitchFamily="34" charset="0"/>
              <a:sym typeface="Lucida Grande"/>
            </a:endParaRPr>
          </a:p>
        </p:txBody>
      </p:sp>
    </p:spTree>
    <p:extLst>
      <p:ext uri="{BB962C8B-B14F-4D97-AF65-F5344CB8AC3E}">
        <p14:creationId xmlns:p14="http://schemas.microsoft.com/office/powerpoint/2010/main" val="30169548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fontScale="90000"/>
          </a:bodyPr>
          <a:lstStyle/>
          <a:p>
            <a:r>
              <a:rPr lang="en-US" altLang="ja-JP" b="1" dirty="0">
                <a:ea typeface="Tahoma" panose="020B0604030504040204" pitchFamily="34" charset="0"/>
                <a:cs typeface="Tahoma" panose="020B0604030504040204" pitchFamily="34" charset="0"/>
              </a:rPr>
              <a:t>Can capture clear images </a:t>
            </a:r>
            <a:r>
              <a:rPr lang="en-US" altLang="ja-JP" b="1" dirty="0">
                <a:solidFill>
                  <a:srgbClr val="FF6600"/>
                </a:solidFill>
                <a:ea typeface="Tahoma" panose="020B0604030504040204" pitchFamily="34" charset="0"/>
                <a:cs typeface="Tahoma" panose="020B0604030504040204" pitchFamily="34" charset="0"/>
              </a:rPr>
              <a:t>with extreme performance</a:t>
            </a:r>
            <a:endParaRPr lang="en-US"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7</a:t>
            </a:fld>
            <a:endParaRPr lang="en-US"/>
          </a:p>
        </p:txBody>
      </p:sp>
      <p:pic>
        <p:nvPicPr>
          <p:cNvPr id="6" name="Picture 2" descr="Y:\40-職能\セキュリティ\セキュリティ・サウンド広報宣伝\(50) logos\AeroPTZ_logo\AeroPTZ_logo_color_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378233" y="791448"/>
            <a:ext cx="4159495" cy="584775"/>
          </a:xfrm>
          <a:prstGeom prst="rect">
            <a:avLst/>
          </a:prstGeom>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Efficient monitoring as </a:t>
            </a:r>
            <a:r>
              <a:rPr lang="en-US" altLang="ja-JP" sz="1600" b="1" dirty="0" smtClean="0">
                <a:solidFill>
                  <a:srgbClr val="FF6600"/>
                </a:solidFill>
                <a:effectLst/>
                <a:ea typeface="Tahoma" panose="020B0604030504040204" pitchFamily="34" charset="0"/>
                <a:cs typeface="Tahoma" panose="020B0604030504040204" pitchFamily="34" charset="0"/>
              </a:rPr>
              <a:t>reducing vibration</a:t>
            </a:r>
            <a:endParaRPr lang="ja-JP" altLang="en-US" sz="1600" b="1" dirty="0">
              <a:solidFill>
                <a:srgbClr val="FF6600"/>
              </a:solidFill>
              <a:effectLst/>
              <a:cs typeface="Tahoma" panose="020B0604030504040204" pitchFamily="34" charset="0"/>
            </a:endParaRPr>
          </a:p>
        </p:txBody>
      </p:sp>
      <p:sp>
        <p:nvSpPr>
          <p:cNvPr id="10" name="正方形/長方形 9"/>
          <p:cNvSpPr/>
          <p:nvPr/>
        </p:nvSpPr>
        <p:spPr>
          <a:xfrm>
            <a:off x="378233" y="1394944"/>
            <a:ext cx="4064225" cy="1569660"/>
          </a:xfrm>
          <a:prstGeom prst="rect">
            <a:avLst/>
          </a:prstGeom>
        </p:spPr>
        <p:txBody>
          <a:bodyPr wrap="square">
            <a:spAutoFit/>
          </a:bodyPr>
          <a:lstStyle/>
          <a:p>
            <a:pPr algn="l"/>
            <a:r>
              <a:rPr kumimoji="0" lang="en-US" altLang="ja-JP" sz="1200" dirty="0">
                <a:effectLst/>
                <a:ea typeface="Tahoma" panose="020B0604030504040204" pitchFamily="34" charset="0"/>
                <a:cs typeface="Tahoma" panose="020B0604030504040204" pitchFamily="34" charset="0"/>
                <a:sym typeface="Lucida Grande"/>
              </a:rPr>
              <a:t>The Aero PTZ camera is equipped with Hybrid image stabilizer function, and reduces the various vibrations and stream stable images even if the camera is installed under strong wind and  the place which has plenty of vibration.</a:t>
            </a:r>
          </a:p>
          <a:p>
            <a:pPr algn="l"/>
            <a:r>
              <a:rPr kumimoji="0" lang="en-US" altLang="ja-JP" sz="1200" dirty="0" smtClean="0">
                <a:effectLst/>
                <a:ea typeface="Tahoma" panose="020B0604030504040204" pitchFamily="34" charset="0"/>
                <a:cs typeface="Tahoma" panose="020B0604030504040204" pitchFamily="34" charset="0"/>
                <a:sym typeface="Lucida Grande"/>
              </a:rPr>
              <a:t>*Hybrid image stabilizer : Correcting a slow and large vibration by the motor of Pan and Tilt, </a:t>
            </a:r>
            <a:r>
              <a:rPr kumimoji="0" lang="en-US" altLang="ja-JP" sz="1200" dirty="0">
                <a:effectLst/>
                <a:ea typeface="Tahoma" panose="020B0604030504040204" pitchFamily="34" charset="0"/>
                <a:cs typeface="Tahoma" panose="020B0604030504040204" pitchFamily="34" charset="0"/>
                <a:sym typeface="Lucida Grande"/>
              </a:rPr>
              <a:t>and correcting shorter cycle vibration by electronic image stabilizer</a:t>
            </a:r>
            <a:r>
              <a:rPr kumimoji="0" lang="en-US" altLang="ja-JP" sz="1200" dirty="0" smtClean="0">
                <a:effectLst/>
                <a:ea typeface="Tahoma" panose="020B0604030504040204" pitchFamily="34" charset="0"/>
                <a:cs typeface="Tahoma" panose="020B0604030504040204" pitchFamily="34" charset="0"/>
                <a:sym typeface="Lucida Grande"/>
              </a:rPr>
              <a:t>.</a:t>
            </a:r>
            <a:endParaRPr lang="ja-JP" altLang="en-US" sz="1200" dirty="0">
              <a:effectLst/>
              <a:cs typeface="Tahoma" panose="020B0604030504040204" pitchFamily="34" charset="0"/>
            </a:endParaRP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1265" y="3331029"/>
            <a:ext cx="1065086" cy="69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26708" y="3314591"/>
            <a:ext cx="1048116" cy="682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矢印コネクタ 24"/>
          <p:cNvCxnSpPr/>
          <p:nvPr/>
        </p:nvCxnSpPr>
        <p:spPr>
          <a:xfrm>
            <a:off x="1639471" y="3330393"/>
            <a:ext cx="0" cy="693814"/>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3336720" y="3666984"/>
            <a:ext cx="828092" cy="0"/>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1102242" y="3096164"/>
            <a:ext cx="1143132" cy="246221"/>
          </a:xfrm>
          <a:prstGeom prst="rect">
            <a:avLst/>
          </a:prstGeom>
          <a:noFill/>
        </p:spPr>
        <p:txBody>
          <a:bodyPr wrap="square" rtlCol="0">
            <a:spAutoFit/>
          </a:bodyPr>
          <a:lstStyle/>
          <a:p>
            <a:r>
              <a:rPr lang="en-US" altLang="ja-JP" sz="1000" b="1" dirty="0" smtClean="0">
                <a:solidFill>
                  <a:srgbClr val="000000"/>
                </a:solidFill>
                <a:effectLst/>
                <a:ea typeface="Tahoma" panose="020B0604030504040204" pitchFamily="34" charset="0"/>
                <a:cs typeface="Tahoma" panose="020B0604030504040204" pitchFamily="34" charset="0"/>
              </a:rPr>
              <a:t>Up </a:t>
            </a:r>
            <a:r>
              <a:rPr lang="ja-JP" altLang="en-US" sz="1000" b="1" dirty="0" smtClean="0">
                <a:solidFill>
                  <a:srgbClr val="000000"/>
                </a:solidFill>
                <a:effectLst/>
                <a:ea typeface="Meiryo UI" panose="020B0604030504040204" pitchFamily="50" charset="-128"/>
                <a:cs typeface="Tahoma" panose="020B0604030504040204" pitchFamily="34" charset="0"/>
              </a:rPr>
              <a:t>⇔ </a:t>
            </a:r>
            <a:r>
              <a:rPr lang="en-US" altLang="ja-JP" sz="1000" b="1" dirty="0" smtClean="0">
                <a:solidFill>
                  <a:srgbClr val="000000"/>
                </a:solidFill>
                <a:effectLst/>
                <a:ea typeface="Tahoma" panose="020B0604030504040204" pitchFamily="34" charset="0"/>
                <a:cs typeface="Tahoma" panose="020B0604030504040204" pitchFamily="34" charset="0"/>
              </a:rPr>
              <a:t>Down</a:t>
            </a:r>
          </a:p>
        </p:txBody>
      </p:sp>
      <p:sp>
        <p:nvSpPr>
          <p:cNvPr id="28" name="テキスト ボックス 27"/>
          <p:cNvSpPr txBox="1"/>
          <p:nvPr/>
        </p:nvSpPr>
        <p:spPr>
          <a:xfrm>
            <a:off x="3226708" y="3079726"/>
            <a:ext cx="1043600" cy="246221"/>
          </a:xfrm>
          <a:prstGeom prst="rect">
            <a:avLst/>
          </a:prstGeom>
          <a:noFill/>
        </p:spPr>
        <p:txBody>
          <a:bodyPr wrap="square" rtlCol="0">
            <a:spAutoFit/>
          </a:bodyPr>
          <a:lstStyle/>
          <a:p>
            <a:r>
              <a:rPr lang="en-US" altLang="ja-JP" sz="1000" b="1" dirty="0" smtClean="0">
                <a:solidFill>
                  <a:srgbClr val="000000"/>
                </a:solidFill>
                <a:effectLst/>
                <a:ea typeface="Tahoma" panose="020B0604030504040204" pitchFamily="34" charset="0"/>
                <a:cs typeface="Tahoma" panose="020B0604030504040204" pitchFamily="34" charset="0"/>
              </a:rPr>
              <a:t>Right </a:t>
            </a:r>
            <a:r>
              <a:rPr lang="ja-JP" altLang="en-US" sz="1000" b="1" dirty="0" smtClean="0">
                <a:solidFill>
                  <a:srgbClr val="000000"/>
                </a:solidFill>
                <a:effectLst/>
                <a:ea typeface="Meiryo UI" panose="020B0604030504040204" pitchFamily="50" charset="-128"/>
                <a:cs typeface="Tahoma" panose="020B0604030504040204" pitchFamily="34" charset="0"/>
              </a:rPr>
              <a:t>⇔</a:t>
            </a:r>
            <a:r>
              <a:rPr lang="en-US" altLang="ja-JP" sz="1000" b="1" dirty="0" smtClean="0">
                <a:solidFill>
                  <a:srgbClr val="000000"/>
                </a:solidFill>
                <a:effectLst/>
                <a:ea typeface="Tahoma" panose="020B0604030504040204" pitchFamily="34" charset="0"/>
                <a:cs typeface="Tahoma" panose="020B0604030504040204" pitchFamily="34" charset="0"/>
              </a:rPr>
              <a:t> Left</a:t>
            </a:r>
          </a:p>
        </p:txBody>
      </p:sp>
      <p:pic>
        <p:nvPicPr>
          <p:cNvPr id="45" name="Picture 3" descr="Y:\40-職能\セキュリティ\セキュリティ・サウンド広報宣伝\(10) Security\03_国内_海外共通\WV-SUD638\写真データ\640x480_png\WV-SUD638_down_F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0345" y="3070314"/>
            <a:ext cx="703698" cy="14527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Y:\40-職能\セキュリティ\セキュリティ・サウンド広報宣伝\(10) Security\03_国内_海外共通\WV-SUD638\写真データ\640x480_png\WV-SUD638_Up_F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513" y="3096164"/>
            <a:ext cx="606904" cy="1417588"/>
          </a:xfrm>
          <a:prstGeom prst="rect">
            <a:avLst/>
          </a:prstGeom>
          <a:noFill/>
          <a:extLst>
            <a:ext uri="{909E8E84-426E-40DD-AFC4-6F175D3DCCD1}">
              <a14:hiddenFill xmlns:a14="http://schemas.microsoft.com/office/drawing/2010/main">
                <a:solidFill>
                  <a:srgbClr val="FFFFFF"/>
                </a:solidFill>
              </a14:hiddenFill>
            </a:ext>
          </a:extLst>
        </p:spPr>
      </p:pic>
      <p:sp>
        <p:nvSpPr>
          <p:cNvPr id="47" name="右カーブ矢印 46"/>
          <p:cNvSpPr/>
          <p:nvPr/>
        </p:nvSpPr>
        <p:spPr bwMode="auto">
          <a:xfrm rot="10800000" flipH="1">
            <a:off x="327160" y="3157020"/>
            <a:ext cx="214141" cy="534939"/>
          </a:xfrm>
          <a:prstGeom prst="curvedRightArrow">
            <a:avLst>
              <a:gd name="adj1" fmla="val 27843"/>
              <a:gd name="adj2" fmla="val 73030"/>
              <a:gd name="adj3" fmla="val 45987"/>
            </a:avLst>
          </a:prstGeom>
          <a:solidFill>
            <a:schemeClr val="accent2"/>
          </a:solidFill>
          <a:ln w="9525" cap="flat" cmpd="sng" algn="ctr">
            <a:solidFill>
              <a:schemeClr val="accent2">
                <a:lumMod val="75000"/>
              </a:schemeClr>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l" fontAlgn="base">
              <a:spcBef>
                <a:spcPct val="0"/>
              </a:spcBef>
              <a:spcAft>
                <a:spcPct val="0"/>
              </a:spcAft>
            </a:pPr>
            <a:endParaRPr lang="ja-JP" altLang="en-US" sz="1400" smtClean="0">
              <a:solidFill>
                <a:srgbClr val="000000"/>
              </a:solidFill>
              <a:effectLst/>
              <a:latin typeface="+mj-lt"/>
              <a:ea typeface="HGP創英角ｺﾞｼｯｸUB" pitchFamily="50" charset="-128"/>
            </a:endParaRPr>
          </a:p>
        </p:txBody>
      </p:sp>
      <p:sp>
        <p:nvSpPr>
          <p:cNvPr id="48" name="右カーブ矢印 47"/>
          <p:cNvSpPr/>
          <p:nvPr/>
        </p:nvSpPr>
        <p:spPr bwMode="auto">
          <a:xfrm>
            <a:off x="278258" y="3157020"/>
            <a:ext cx="152227" cy="592415"/>
          </a:xfrm>
          <a:prstGeom prst="curvedRightArrow">
            <a:avLst>
              <a:gd name="adj1" fmla="val 27843"/>
              <a:gd name="adj2" fmla="val 73030"/>
              <a:gd name="adj3" fmla="val 45987"/>
            </a:avLst>
          </a:prstGeom>
          <a:solidFill>
            <a:schemeClr val="accent2"/>
          </a:solidFill>
          <a:ln w="9525" cap="flat" cmpd="sng" algn="ctr">
            <a:solidFill>
              <a:schemeClr val="accent2">
                <a:lumMod val="75000"/>
              </a:schemeClr>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l" fontAlgn="base">
              <a:spcBef>
                <a:spcPct val="0"/>
              </a:spcBef>
              <a:spcAft>
                <a:spcPct val="0"/>
              </a:spcAft>
            </a:pPr>
            <a:endParaRPr lang="ja-JP" altLang="en-US" sz="1400" smtClean="0">
              <a:solidFill>
                <a:srgbClr val="000000"/>
              </a:solidFill>
              <a:effectLst/>
              <a:latin typeface="+mj-lt"/>
              <a:ea typeface="HGP創英角ｺﾞｼｯｸUB" pitchFamily="50" charset="-128"/>
            </a:endParaRPr>
          </a:p>
        </p:txBody>
      </p:sp>
      <p:sp>
        <p:nvSpPr>
          <p:cNvPr id="49" name="右カーブ矢印 48"/>
          <p:cNvSpPr/>
          <p:nvPr/>
        </p:nvSpPr>
        <p:spPr bwMode="auto">
          <a:xfrm rot="16200000">
            <a:off x="2700509" y="3364129"/>
            <a:ext cx="140037" cy="687029"/>
          </a:xfrm>
          <a:prstGeom prst="curvedRightArrow">
            <a:avLst>
              <a:gd name="adj1" fmla="val 27843"/>
              <a:gd name="adj2" fmla="val 73030"/>
              <a:gd name="adj3" fmla="val 45987"/>
            </a:avLst>
          </a:prstGeom>
          <a:solidFill>
            <a:schemeClr val="accent2"/>
          </a:solidFill>
          <a:ln w="9525" cap="flat" cmpd="sng" algn="ctr">
            <a:solidFill>
              <a:schemeClr val="accent2">
                <a:lumMod val="75000"/>
              </a:schemeClr>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l" fontAlgn="base">
              <a:spcBef>
                <a:spcPct val="0"/>
              </a:spcBef>
              <a:spcAft>
                <a:spcPct val="0"/>
              </a:spcAft>
            </a:pPr>
            <a:endParaRPr lang="ja-JP" altLang="en-US" sz="1400" smtClean="0">
              <a:solidFill>
                <a:srgbClr val="000000"/>
              </a:solidFill>
              <a:effectLst/>
              <a:latin typeface="+mj-lt"/>
              <a:ea typeface="HGP創英角ｺﾞｼｯｸUB" pitchFamily="50" charset="-128"/>
            </a:endParaRPr>
          </a:p>
        </p:txBody>
      </p:sp>
      <p:sp>
        <p:nvSpPr>
          <p:cNvPr id="50" name="右カーブ矢印 49"/>
          <p:cNvSpPr/>
          <p:nvPr/>
        </p:nvSpPr>
        <p:spPr bwMode="auto">
          <a:xfrm rot="5400000" flipH="1">
            <a:off x="2632296" y="3320883"/>
            <a:ext cx="190762" cy="601325"/>
          </a:xfrm>
          <a:prstGeom prst="curvedRightArrow">
            <a:avLst>
              <a:gd name="adj1" fmla="val 27843"/>
              <a:gd name="adj2" fmla="val 73030"/>
              <a:gd name="adj3" fmla="val 45987"/>
            </a:avLst>
          </a:prstGeom>
          <a:solidFill>
            <a:schemeClr val="accent2"/>
          </a:solidFill>
          <a:ln w="9525" cap="flat" cmpd="sng" algn="ctr">
            <a:solidFill>
              <a:schemeClr val="accent2">
                <a:lumMod val="75000"/>
              </a:schemeClr>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l" fontAlgn="base">
              <a:spcBef>
                <a:spcPct val="0"/>
              </a:spcBef>
              <a:spcAft>
                <a:spcPct val="0"/>
              </a:spcAft>
            </a:pPr>
            <a:endParaRPr lang="ja-JP" altLang="en-US" sz="1400" smtClean="0">
              <a:solidFill>
                <a:srgbClr val="000000"/>
              </a:solidFill>
              <a:effectLst/>
              <a:latin typeface="+mj-lt"/>
              <a:ea typeface="HGP創英角ｺﾞｼｯｸUB" pitchFamily="50" charset="-128"/>
            </a:endParaRPr>
          </a:p>
        </p:txBody>
      </p:sp>
      <p:pic>
        <p:nvPicPr>
          <p:cNvPr id="29" name="図 2"/>
          <p:cNvPicPr>
            <a:picLocks noChangeAspect="1"/>
          </p:cNvPicPr>
          <p:nvPr/>
        </p:nvPicPr>
        <p:blipFill>
          <a:blip r:embed="rId6" cstate="print">
            <a:extLst>
              <a:ext uri="{28A0092B-C50C-407E-A947-70E740481C1C}">
                <a14:useLocalDpi xmlns:a14="http://schemas.microsoft.com/office/drawing/2010/main" val="0"/>
              </a:ext>
            </a:extLst>
          </a:blip>
          <a:srcRect l="21432" r="2504"/>
          <a:stretch>
            <a:fillRect/>
          </a:stretch>
        </p:blipFill>
        <p:spPr bwMode="auto">
          <a:xfrm>
            <a:off x="7225760" y="2543623"/>
            <a:ext cx="1812599" cy="1347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812"/>
          <a:stretch/>
        </p:blipFill>
        <p:spPr bwMode="auto">
          <a:xfrm>
            <a:off x="6012625" y="3377650"/>
            <a:ext cx="1720900" cy="1300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p:cNvSpPr/>
          <p:nvPr/>
        </p:nvSpPr>
        <p:spPr>
          <a:xfrm>
            <a:off x="4791484" y="791448"/>
            <a:ext cx="4352516" cy="338554"/>
          </a:xfrm>
          <a:prstGeom prst="rect">
            <a:avLst/>
          </a:prstGeom>
          <a:noFill/>
        </p:spPr>
        <p:txBody>
          <a:bodyPr wrap="square">
            <a:spAutoFit/>
          </a:bodyPr>
          <a:lstStyle/>
          <a:p>
            <a:pPr algn="l"/>
            <a:r>
              <a:rPr lang="en-US" altLang="ja-JP" sz="1600" b="1" dirty="0" smtClean="0">
                <a:effectLst/>
                <a:ea typeface="Tahoma" panose="020B0604030504040204" pitchFamily="34" charset="0"/>
                <a:cs typeface="Tahoma" panose="020B0604030504040204" pitchFamily="34" charset="0"/>
              </a:rPr>
              <a:t>Watch clear images under heavy rainfall </a:t>
            </a:r>
            <a:endParaRPr lang="ja-JP" altLang="en-US" sz="1600" b="1" dirty="0">
              <a:effectLst/>
              <a:cs typeface="Tahoma" panose="020B0604030504040204" pitchFamily="34" charset="0"/>
            </a:endParaRPr>
          </a:p>
        </p:txBody>
      </p:sp>
      <p:sp>
        <p:nvSpPr>
          <p:cNvPr id="32" name="正方形/長方形 31"/>
          <p:cNvSpPr/>
          <p:nvPr/>
        </p:nvSpPr>
        <p:spPr>
          <a:xfrm>
            <a:off x="4791485" y="1394944"/>
            <a:ext cx="4218370" cy="1015663"/>
          </a:xfrm>
          <a:prstGeom prst="rect">
            <a:avLst/>
          </a:prstGeom>
        </p:spPr>
        <p:txBody>
          <a:bodyPr wrap="square">
            <a:spAutoFit/>
          </a:bodyPr>
          <a:lstStyle/>
          <a:p>
            <a:pPr algn="l"/>
            <a:r>
              <a:rPr kumimoji="0" lang="en-US" altLang="ja-JP" sz="1200" dirty="0" smtClean="0">
                <a:effectLst/>
                <a:ea typeface="Tahoma" panose="020B0604030504040204" pitchFamily="34" charset="0"/>
                <a:cs typeface="Tahoma" panose="020B0604030504040204" pitchFamily="34" charset="0"/>
                <a:sym typeface="Lucida Grande"/>
              </a:rPr>
              <a:t>The Aero PTZ camera has Wiper &amp; Washer, it removes water and dirt that blur </a:t>
            </a:r>
            <a:r>
              <a:rPr kumimoji="0" lang="en-US" altLang="ja-JP" sz="1200" dirty="0">
                <a:effectLst/>
                <a:ea typeface="Tahoma" panose="020B0604030504040204" pitchFamily="34" charset="0"/>
                <a:cs typeface="Tahoma" panose="020B0604030504040204" pitchFamily="34" charset="0"/>
                <a:sym typeface="Lucida Grande"/>
              </a:rPr>
              <a:t>image </a:t>
            </a:r>
            <a:r>
              <a:rPr kumimoji="0" lang="en-US" altLang="ja-JP" sz="1200" dirty="0" smtClean="0">
                <a:effectLst/>
                <a:ea typeface="Tahoma" panose="020B0604030504040204" pitchFamily="34" charset="0"/>
                <a:cs typeface="Tahoma" panose="020B0604030504040204" pitchFamily="34" charset="0"/>
                <a:sym typeface="Lucida Grande"/>
              </a:rPr>
              <a:t>since </a:t>
            </a:r>
            <a:r>
              <a:rPr kumimoji="0" lang="en-US" altLang="ja-JP" sz="1200" dirty="0">
                <a:effectLst/>
                <a:ea typeface="Tahoma" panose="020B0604030504040204" pitchFamily="34" charset="0"/>
                <a:cs typeface="Tahoma" panose="020B0604030504040204" pitchFamily="34" charset="0"/>
                <a:sym typeface="Lucida Grande"/>
              </a:rPr>
              <a:t>it </a:t>
            </a:r>
            <a:r>
              <a:rPr kumimoji="0" lang="en-US" altLang="ja-JP" sz="1200" dirty="0" smtClean="0">
                <a:effectLst/>
                <a:ea typeface="Tahoma" panose="020B0604030504040204" pitchFamily="34" charset="0"/>
                <a:cs typeface="Tahoma" panose="020B0604030504040204" pitchFamily="34" charset="0"/>
                <a:sym typeface="Lucida Grande"/>
              </a:rPr>
              <a:t>moves </a:t>
            </a:r>
            <a:r>
              <a:rPr kumimoji="0" lang="en-US" altLang="ja-JP" sz="1200" dirty="0">
                <a:effectLst/>
                <a:ea typeface="Tahoma" panose="020B0604030504040204" pitchFamily="34" charset="0"/>
                <a:cs typeface="Tahoma" panose="020B0604030504040204" pitchFamily="34" charset="0"/>
                <a:sym typeface="Lucida Grande"/>
              </a:rPr>
              <a:t>parallel in front of </a:t>
            </a:r>
            <a:r>
              <a:rPr kumimoji="0" lang="en-US" altLang="ja-JP" sz="1200" dirty="0" smtClean="0">
                <a:effectLst/>
                <a:ea typeface="Tahoma" panose="020B0604030504040204" pitchFamily="34" charset="0"/>
                <a:cs typeface="Tahoma" panose="020B0604030504040204" pitchFamily="34" charset="0"/>
                <a:sym typeface="Lucida Grande"/>
              </a:rPr>
              <a:t>lens, and it can capture </a:t>
            </a:r>
            <a:r>
              <a:rPr kumimoji="0" lang="en-US" altLang="ja-JP" sz="1200" dirty="0">
                <a:effectLst/>
                <a:ea typeface="Tahoma" panose="020B0604030504040204" pitchFamily="34" charset="0"/>
                <a:cs typeface="Tahoma" panose="020B0604030504040204" pitchFamily="34" charset="0"/>
                <a:sym typeface="Lucida Grande"/>
              </a:rPr>
              <a:t>clear </a:t>
            </a:r>
            <a:r>
              <a:rPr kumimoji="0" lang="en-US" altLang="ja-JP" sz="1200" dirty="0" smtClean="0">
                <a:effectLst/>
                <a:ea typeface="Tahoma" panose="020B0604030504040204" pitchFamily="34" charset="0"/>
                <a:cs typeface="Tahoma" panose="020B0604030504040204" pitchFamily="34" charset="0"/>
                <a:sym typeface="Lucida Grande"/>
              </a:rPr>
              <a:t>images.  </a:t>
            </a:r>
            <a:r>
              <a:rPr kumimoji="0" lang="en-US" altLang="ja-JP" sz="1200" dirty="0">
                <a:effectLst/>
                <a:ea typeface="Tahoma" panose="020B0604030504040204" pitchFamily="34" charset="0"/>
                <a:cs typeface="Tahoma" panose="020B0604030504040204" pitchFamily="34" charset="0"/>
                <a:sym typeface="Lucida Grande"/>
              </a:rPr>
              <a:t>The 360-deg aerodynamic spherical form of this camera decreases snow and dust </a:t>
            </a:r>
            <a:r>
              <a:rPr kumimoji="0" lang="en-US" altLang="ja-JP" sz="1200" dirty="0" smtClean="0">
                <a:effectLst/>
                <a:ea typeface="Tahoma" panose="020B0604030504040204" pitchFamily="34" charset="0"/>
                <a:cs typeface="Tahoma" panose="020B0604030504040204" pitchFamily="34" charset="0"/>
                <a:sym typeface="Lucida Grande"/>
              </a:rPr>
              <a:t>accumulation.</a:t>
            </a:r>
            <a:endParaRPr kumimoji="0" lang="en-US" altLang="ja-JP" sz="1200" dirty="0">
              <a:effectLst/>
              <a:ea typeface="Tahoma" panose="020B0604030504040204" pitchFamily="34" charset="0"/>
              <a:cs typeface="Tahoma" panose="020B0604030504040204" pitchFamily="34" charset="0"/>
              <a:sym typeface="Lucida Grande"/>
            </a:endParaRPr>
          </a:p>
        </p:txBody>
      </p:sp>
      <p:pic>
        <p:nvPicPr>
          <p:cNvPr id="33" name="Picture 4"/>
          <p:cNvPicPr>
            <a:picLocks noChangeAspect="1" noChangeArrowheads="1"/>
          </p:cNvPicPr>
          <p:nvPr/>
        </p:nvPicPr>
        <p:blipFill rotWithShape="1">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ackgroundRemoval t="3406" b="97988" l="27228" r="75743"/>
                    </a14:imgEffect>
                  </a14:imgLayer>
                </a14:imgProps>
              </a:ext>
              <a:ext uri="{28A0092B-C50C-407E-A947-70E740481C1C}">
                <a14:useLocalDpi xmlns:a14="http://schemas.microsoft.com/office/drawing/2010/main" val="0"/>
              </a:ext>
            </a:extLst>
          </a:blip>
          <a:srcRect r="76"/>
          <a:stretch/>
        </p:blipFill>
        <p:spPr bwMode="auto">
          <a:xfrm>
            <a:off x="6166183" y="2609872"/>
            <a:ext cx="466302" cy="18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descr="Y:\40-職能\セキュリティ\セキュリティ・サウンド広報宣伝\(10) Security\03_国内_海外共通\WV-SUD638\写真データ\640x480_png\WV-SUD638_F_L.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1587" y="2657923"/>
            <a:ext cx="862077" cy="17797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Y:\40-職能\セキュリティ\セキュリティ・サウンド広報宣伝\(10) Security\03_国内_海外共通\WV-SUD638\写真データ\640x480_png\WV-SUD638_DR_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12595" y="2672384"/>
            <a:ext cx="929795" cy="17923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rotWithShape="1">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ackgroundRemoval t="3406" b="97988" l="27228" r="75743"/>
                    </a14:imgEffect>
                  </a14:imgLayer>
                </a14:imgProps>
              </a:ext>
              <a:ext uri="{28A0092B-C50C-407E-A947-70E740481C1C}">
                <a14:useLocalDpi xmlns:a14="http://schemas.microsoft.com/office/drawing/2010/main" val="0"/>
              </a:ext>
            </a:extLst>
          </a:blip>
          <a:srcRect t="6836" r="76" b="50000"/>
          <a:stretch/>
        </p:blipFill>
        <p:spPr bwMode="auto">
          <a:xfrm rot="16200000">
            <a:off x="4886074" y="2319103"/>
            <a:ext cx="466302" cy="81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rotWithShape="1">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ackgroundRemoval t="3406" b="97988" l="27228" r="75743"/>
                    </a14:imgEffect>
                  </a14:imgLayer>
                </a14:imgProps>
              </a:ext>
              <a:ext uri="{28A0092B-C50C-407E-A947-70E740481C1C}">
                <a14:useLocalDpi xmlns:a14="http://schemas.microsoft.com/office/drawing/2010/main" val="0"/>
              </a:ext>
            </a:extLst>
          </a:blip>
          <a:srcRect t="6836" r="76" b="50000"/>
          <a:stretch/>
        </p:blipFill>
        <p:spPr bwMode="auto">
          <a:xfrm rot="16200000">
            <a:off x="4830285" y="2987926"/>
            <a:ext cx="466302" cy="92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descr="Y:\40-職能\セキュリティ\セキュリティ・サウンド広報宣伝\(10) Security\03_国内_海外共通\WV-SUD638\写真データ\640x480_png\WV-SUD638_F_L.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61185"/>
          <a:stretch/>
        </p:blipFill>
        <p:spPr bwMode="auto">
          <a:xfrm>
            <a:off x="7300362" y="3271785"/>
            <a:ext cx="1560443" cy="1250460"/>
          </a:xfrm>
          <a:prstGeom prst="rect">
            <a:avLst/>
          </a:prstGeom>
          <a:noFill/>
          <a:extLst>
            <a:ext uri="{909E8E84-426E-40DD-AFC4-6F175D3DCCD1}">
              <a14:hiddenFill xmlns:a14="http://schemas.microsoft.com/office/drawing/2010/main">
                <a:solidFill>
                  <a:srgbClr val="FFFFFF"/>
                </a:solidFill>
              </a14:hiddenFill>
            </a:ext>
          </a:extLst>
        </p:spPr>
      </p:pic>
      <p:sp>
        <p:nvSpPr>
          <p:cNvPr id="39" name="円/楕円 38"/>
          <p:cNvSpPr/>
          <p:nvPr/>
        </p:nvSpPr>
        <p:spPr>
          <a:xfrm rot="1221065">
            <a:off x="7912866" y="3554856"/>
            <a:ext cx="449498" cy="94206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0052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fontScale="90000"/>
          </a:bodyPr>
          <a:lstStyle/>
          <a:p>
            <a:r>
              <a:rPr lang="en-US" altLang="ja-JP" b="1" dirty="0">
                <a:ea typeface="Tahoma" panose="020B0604030504040204" pitchFamily="34" charset="0"/>
                <a:cs typeface="Tahoma" panose="020B0604030504040204" pitchFamily="34" charset="0"/>
              </a:rPr>
              <a:t>Can capture clear images </a:t>
            </a:r>
            <a:r>
              <a:rPr lang="en-US" altLang="ja-JP" b="1" dirty="0">
                <a:solidFill>
                  <a:srgbClr val="FF6600"/>
                </a:solidFill>
                <a:ea typeface="Tahoma" panose="020B0604030504040204" pitchFamily="34" charset="0"/>
                <a:cs typeface="Tahoma" panose="020B0604030504040204" pitchFamily="34" charset="0"/>
              </a:rPr>
              <a:t>with extreme performance</a:t>
            </a:r>
            <a:endParaRPr lang="en-US"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8</a:t>
            </a:fld>
            <a:endParaRPr lang="en-US"/>
          </a:p>
        </p:txBody>
      </p:sp>
      <p:pic>
        <p:nvPicPr>
          <p:cNvPr id="5" name="Picture 2" descr="Y:\40-職能\セキュリティ\セキュリティ・サウンド広報宣伝\(50) logos\AeroPTZ_logo\AeroPTZ_logo_color_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78233" y="1394944"/>
            <a:ext cx="3973210" cy="1200329"/>
          </a:xfrm>
          <a:prstGeom prst="rect">
            <a:avLst/>
          </a:prstGeom>
        </p:spPr>
        <p:txBody>
          <a:bodyPr wrap="square">
            <a:spAutoFit/>
          </a:bodyPr>
          <a:lstStyle/>
          <a:p>
            <a:pPr algn="l"/>
            <a:r>
              <a:rPr lang="en-US" altLang="ja-JP" sz="1200" dirty="0" smtClean="0">
                <a:effectLst/>
              </a:rPr>
              <a:t>Equipped with F1.6 - 4.7 diameter lens and high-sensitive sensor, the camera produce a color image with a minimum illumination of 0.06 lux. </a:t>
            </a:r>
          </a:p>
          <a:p>
            <a:pPr algn="l"/>
            <a:r>
              <a:rPr lang="en-US" altLang="ja-JP" sz="1200" dirty="0" smtClean="0">
                <a:effectLst/>
                <a:ea typeface="Tahoma" panose="020B0604030504040204" pitchFamily="34" charset="0"/>
                <a:cs typeface="Tahoma" panose="020B0604030504040204" pitchFamily="34" charset="0"/>
                <a:sym typeface="Lucida Grande"/>
              </a:rPr>
              <a:t>And, when equipped with IR LED (optional), the camera can capture more clear images up to </a:t>
            </a:r>
            <a:r>
              <a:rPr lang="en-US" altLang="ja-JP" sz="1200" b="1" u="sng" dirty="0" smtClean="0">
                <a:effectLst/>
                <a:ea typeface="Tahoma" panose="020B0604030504040204" pitchFamily="34" charset="0"/>
                <a:cs typeface="Tahoma" panose="020B0604030504040204" pitchFamily="34" charset="0"/>
                <a:sym typeface="Lucida Grande"/>
              </a:rPr>
              <a:t>150m (500feet)</a:t>
            </a:r>
            <a:r>
              <a:rPr lang="en-US" altLang="ja-JP" sz="1200" dirty="0" smtClean="0">
                <a:effectLst/>
                <a:ea typeface="Tahoma" panose="020B0604030504040204" pitchFamily="34" charset="0"/>
                <a:cs typeface="Tahoma" panose="020B0604030504040204" pitchFamily="34" charset="0"/>
                <a:sym typeface="Lucida Grande"/>
              </a:rPr>
              <a:t> ahead. </a:t>
            </a:r>
            <a:endParaRPr lang="en-US" altLang="ja-JP" sz="1200" dirty="0">
              <a:effectLst/>
              <a:ea typeface="Tahoma" panose="020B0604030504040204" pitchFamily="34" charset="0"/>
              <a:cs typeface="Tahoma" panose="020B0604030504040204" pitchFamily="34" charset="0"/>
              <a:sym typeface="Lucida Grande"/>
            </a:endParaRPr>
          </a:p>
        </p:txBody>
      </p:sp>
      <p:sp>
        <p:nvSpPr>
          <p:cNvPr id="13" name="テキスト ボックス 12"/>
          <p:cNvSpPr txBox="1"/>
          <p:nvPr/>
        </p:nvSpPr>
        <p:spPr>
          <a:xfrm>
            <a:off x="6531962" y="4651211"/>
            <a:ext cx="2477892" cy="276999"/>
          </a:xfrm>
          <a:prstGeom prst="rect">
            <a:avLst/>
          </a:prstGeom>
        </p:spPr>
        <p:txBody>
          <a:bodyPr wrap="square">
            <a:spAutoFit/>
          </a:bodyPr>
          <a:lstStyle>
            <a:defPPr>
              <a:defRPr lang="ja-JP"/>
            </a:defPPr>
            <a:lvl1pPr algn="l">
              <a:defRPr kumimoji="0" sz="1200">
                <a:effectLst/>
                <a:ea typeface="Tahoma" panose="020B0604030504040204" pitchFamily="34" charset="0"/>
                <a:cs typeface="Tahoma" panose="020B0604030504040204" pitchFamily="34" charset="0"/>
              </a:defRPr>
            </a:lvl1pPr>
          </a:lstStyle>
          <a:p>
            <a:pPr algn="ctr"/>
            <a:r>
              <a:rPr lang="en-US" altLang="ja-JP" dirty="0"/>
              <a:t>Aero dynamic spherical form</a:t>
            </a:r>
          </a:p>
        </p:txBody>
      </p:sp>
      <p:grpSp>
        <p:nvGrpSpPr>
          <p:cNvPr id="3" name="グループ化 2"/>
          <p:cNvGrpSpPr/>
          <p:nvPr/>
        </p:nvGrpSpPr>
        <p:grpSpPr>
          <a:xfrm>
            <a:off x="457200" y="2585262"/>
            <a:ext cx="7179919" cy="1822419"/>
            <a:chOff x="638391" y="4342989"/>
            <a:chExt cx="8098414" cy="2141891"/>
          </a:xfrm>
        </p:grpSpPr>
        <p:sp>
          <p:nvSpPr>
            <p:cNvPr id="50" name="正方形/長方形 49"/>
            <p:cNvSpPr/>
            <p:nvPr/>
          </p:nvSpPr>
          <p:spPr>
            <a:xfrm flipH="1">
              <a:off x="638391" y="4579256"/>
              <a:ext cx="8098411" cy="1905624"/>
            </a:xfrm>
            <a:prstGeom prst="rect">
              <a:avLst/>
            </a:prstGeom>
            <a:solidFill>
              <a:sysClr val="windowText" lastClr="000000">
                <a:lumMod val="75000"/>
                <a:lumOff val="25000"/>
              </a:sysClr>
            </a:solidFill>
            <a:ln w="25400" cap="flat" cmpd="sng" algn="ctr">
              <a:noFill/>
              <a:prstDash val="solid"/>
            </a:ln>
            <a:effectLst/>
          </p:spPr>
          <p:txBody>
            <a:bodyPr rtlCol="0" anchor="ctr"/>
            <a:lstStyle/>
            <a:p>
              <a:pPr marL="0" marR="0" lvl="0" indent="0" defTabSz="1216025"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smtClean="0">
                <a:ln>
                  <a:noFill/>
                </a:ln>
                <a:solidFill>
                  <a:prstClr val="white"/>
                </a:solidFill>
                <a:effectLst/>
                <a:uLnTx/>
                <a:uFillTx/>
                <a:latin typeface="Calibri"/>
                <a:ea typeface="ＭＳ Ｐゴシック"/>
                <a:cs typeface="+mn-cs"/>
              </a:endParaRPr>
            </a:p>
          </p:txBody>
        </p:sp>
        <p:pic>
          <p:nvPicPr>
            <p:cNvPr id="51" name="図 50"/>
            <p:cNvPicPr>
              <a:picLocks noChangeAspect="1"/>
            </p:cNvPicPr>
            <p:nvPr/>
          </p:nvPicPr>
          <p:blipFill rotWithShape="1">
            <a:blip r:embed="rId3" cstate="print">
              <a:extLst>
                <a:ext uri="{28A0092B-C50C-407E-A947-70E740481C1C}">
                  <a14:useLocalDpi xmlns:a14="http://schemas.microsoft.com/office/drawing/2010/main" val="0"/>
                </a:ext>
              </a:extLst>
            </a:blip>
            <a:srcRect l="3629" r="30234" b="2564"/>
            <a:stretch/>
          </p:blipFill>
          <p:spPr>
            <a:xfrm flipH="1">
              <a:off x="3760485" y="4342989"/>
              <a:ext cx="4976320" cy="2049503"/>
            </a:xfrm>
            <a:prstGeom prst="rect">
              <a:avLst/>
            </a:prstGeom>
          </p:spPr>
        </p:pic>
        <p:sp>
          <p:nvSpPr>
            <p:cNvPr id="52" name="正方形/長方形 51"/>
            <p:cNvSpPr/>
            <p:nvPr/>
          </p:nvSpPr>
          <p:spPr>
            <a:xfrm flipH="1">
              <a:off x="638392" y="6392493"/>
              <a:ext cx="8098410" cy="68395"/>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1216025"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smtClean="0">
                <a:ln>
                  <a:noFill/>
                </a:ln>
                <a:solidFill>
                  <a:prstClr val="white"/>
                </a:solidFill>
                <a:effectLst/>
                <a:uLnTx/>
                <a:uFillTx/>
                <a:latin typeface="Calibri"/>
                <a:ea typeface="ＭＳ Ｐゴシック"/>
                <a:cs typeface="+mn-cs"/>
              </a:endParaRPr>
            </a:p>
          </p:txBody>
        </p:sp>
      </p:grpSp>
      <p:sp>
        <p:nvSpPr>
          <p:cNvPr id="53" name="フリーフォーム 52"/>
          <p:cNvSpPr/>
          <p:nvPr/>
        </p:nvSpPr>
        <p:spPr>
          <a:xfrm flipV="1">
            <a:off x="627638" y="3986069"/>
            <a:ext cx="6172280" cy="58193"/>
          </a:xfrm>
          <a:custGeom>
            <a:avLst/>
            <a:gdLst>
              <a:gd name="connsiteX0" fmla="*/ 5335793 w 5335793"/>
              <a:gd name="connsiteY0" fmla="*/ 0 h 0"/>
              <a:gd name="connsiteX1" fmla="*/ 0 w 5335793"/>
              <a:gd name="connsiteY1" fmla="*/ 0 h 0"/>
            </a:gdLst>
            <a:ahLst/>
            <a:cxnLst>
              <a:cxn ang="0">
                <a:pos x="connsiteX0" y="connsiteY0"/>
              </a:cxn>
              <a:cxn ang="0">
                <a:pos x="connsiteX1" y="connsiteY1"/>
              </a:cxn>
            </a:cxnLst>
            <a:rect l="l" t="t" r="r" b="b"/>
            <a:pathLst>
              <a:path w="5335793">
                <a:moveTo>
                  <a:pt x="5335793" y="0"/>
                </a:moveTo>
                <a:lnTo>
                  <a:pt x="0" y="0"/>
                </a:lnTo>
              </a:path>
            </a:pathLst>
          </a:custGeom>
          <a:noFill/>
          <a:ln w="25400" cap="flat" cmpd="sng" algn="ctr">
            <a:solidFill>
              <a:srgbClr val="FF0000"/>
            </a:solidFill>
            <a:prstDash val="sysDash"/>
          </a:ln>
          <a:effectLst/>
        </p:spPr>
        <p:txBody>
          <a:bodyPr rtlCol="0" anchor="ctr"/>
          <a:lstStyle/>
          <a:p>
            <a:pPr marL="0" marR="0" lvl="0" indent="0" defTabSz="1216025"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54" name="フリーフォーム 53"/>
          <p:cNvSpPr/>
          <p:nvPr/>
        </p:nvSpPr>
        <p:spPr>
          <a:xfrm rot="21235087">
            <a:off x="413798" y="3131259"/>
            <a:ext cx="6538792" cy="505149"/>
          </a:xfrm>
          <a:custGeom>
            <a:avLst/>
            <a:gdLst>
              <a:gd name="connsiteX0" fmla="*/ 0 w 5238974"/>
              <a:gd name="connsiteY0" fmla="*/ 0 h 505610"/>
              <a:gd name="connsiteX1" fmla="*/ 5238974 w 5238974"/>
              <a:gd name="connsiteY1" fmla="*/ 247426 h 505610"/>
              <a:gd name="connsiteX2" fmla="*/ 21515 w 5238974"/>
              <a:gd name="connsiteY2" fmla="*/ 505610 h 505610"/>
              <a:gd name="connsiteX3" fmla="*/ 0 w 5238974"/>
              <a:gd name="connsiteY3" fmla="*/ 0 h 505610"/>
            </a:gdLst>
            <a:ahLst/>
            <a:cxnLst>
              <a:cxn ang="0">
                <a:pos x="connsiteX0" y="connsiteY0"/>
              </a:cxn>
              <a:cxn ang="0">
                <a:pos x="connsiteX1" y="connsiteY1"/>
              </a:cxn>
              <a:cxn ang="0">
                <a:pos x="connsiteX2" y="connsiteY2"/>
              </a:cxn>
              <a:cxn ang="0">
                <a:pos x="connsiteX3" y="connsiteY3"/>
              </a:cxn>
            </a:cxnLst>
            <a:rect l="l" t="t" r="r" b="b"/>
            <a:pathLst>
              <a:path w="5238974" h="505610">
                <a:moveTo>
                  <a:pt x="0" y="0"/>
                </a:moveTo>
                <a:lnTo>
                  <a:pt x="5238974" y="247426"/>
                </a:lnTo>
                <a:lnTo>
                  <a:pt x="21515" y="505610"/>
                </a:lnTo>
                <a:lnTo>
                  <a:pt x="0" y="0"/>
                </a:lnTo>
                <a:close/>
              </a:path>
            </a:pathLst>
          </a:custGeom>
          <a:gradFill flip="none" rotWithShape="1">
            <a:gsLst>
              <a:gs pos="0">
                <a:srgbClr val="83E242">
                  <a:shade val="30000"/>
                  <a:satMod val="115000"/>
                  <a:alpha val="0"/>
                </a:srgbClr>
              </a:gs>
              <a:gs pos="50000">
                <a:srgbClr val="83E242">
                  <a:shade val="67500"/>
                  <a:satMod val="115000"/>
                </a:srgbClr>
              </a:gs>
              <a:gs pos="100000">
                <a:srgbClr val="83E242">
                  <a:shade val="100000"/>
                  <a:satMod val="115000"/>
                </a:srgbClr>
              </a:gs>
            </a:gsLst>
            <a:lin ang="0" scaled="1"/>
            <a:tileRect/>
          </a:gradFill>
          <a:ln w="25400" cap="flat" cmpd="sng" algn="ctr">
            <a:noFill/>
            <a:prstDash val="solid"/>
          </a:ln>
          <a:effectLst/>
        </p:spPr>
        <p:txBody>
          <a:bodyPr rtlCol="0" anchor="ctr"/>
          <a:lstStyle/>
          <a:p>
            <a:pPr marL="0" marR="0" lvl="0" indent="0" defTabSz="1216025"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55" name="Rectangle 3"/>
          <p:cNvSpPr>
            <a:spLocks noChangeArrowheads="1"/>
          </p:cNvSpPr>
          <p:nvPr/>
        </p:nvSpPr>
        <p:spPr bwMode="auto">
          <a:xfrm>
            <a:off x="4257796" y="3677613"/>
            <a:ext cx="1123203"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defTabSz="1216025"/>
            <a:r>
              <a:rPr lang="en-US" altLang="ja-JP" sz="1400" dirty="0" smtClean="0">
                <a:solidFill>
                  <a:prstClr val="white"/>
                </a:solidFill>
                <a:effectLst/>
                <a:latin typeface="Tahoma" panose="020B0604030504040204" pitchFamily="34" charset="0"/>
                <a:ea typeface="Tahoma" panose="020B0604030504040204" pitchFamily="34" charset="0"/>
                <a:cs typeface="Tahoma" panose="020B0604030504040204" pitchFamily="34" charset="0"/>
              </a:rPr>
              <a:t>Up to 150m</a:t>
            </a:r>
            <a:endParaRPr lang="en-US" altLang="ja-JP" sz="1400" dirty="0">
              <a:solidFill>
                <a:prstClr val="white"/>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56" name="Picture 2" descr="Y:\40-職能\セキュリティ\セキュリティ・サウンド広報宣伝\(10) Security\03_国内_海外共通\WV-SUD638\写真データ\640x480_png\WV-SUD638_LED_F_L.png"/>
          <p:cNvPicPr>
            <a:picLocks noChangeAspect="1" noChangeArrowheads="1"/>
          </p:cNvPicPr>
          <p:nvPr/>
        </p:nvPicPr>
        <p:blipFill rotWithShape="1">
          <a:blip r:embed="rId4">
            <a:extLst>
              <a:ext uri="{28A0092B-C50C-407E-A947-70E740481C1C}">
                <a14:useLocalDpi xmlns:a14="http://schemas.microsoft.com/office/drawing/2010/main" val="0"/>
              </a:ext>
            </a:extLst>
          </a:blip>
          <a:srcRect b="62031"/>
          <a:stretch/>
        </p:blipFill>
        <p:spPr bwMode="auto">
          <a:xfrm>
            <a:off x="5081197" y="990733"/>
            <a:ext cx="1360937" cy="1066799"/>
          </a:xfrm>
          <a:prstGeom prst="rect">
            <a:avLst/>
          </a:prstGeom>
          <a:noFill/>
          <a:extLst>
            <a:ext uri="{909E8E84-426E-40DD-AFC4-6F175D3DCCD1}">
              <a14:hiddenFill xmlns:a14="http://schemas.microsoft.com/office/drawing/2010/main">
                <a:solidFill>
                  <a:srgbClr val="FFFFFF"/>
                </a:solidFill>
              </a14:hiddenFill>
            </a:ext>
          </a:extLst>
        </p:spPr>
      </p:pic>
      <p:sp>
        <p:nvSpPr>
          <p:cNvPr id="18" name="円/楕円 17"/>
          <p:cNvSpPr/>
          <p:nvPr/>
        </p:nvSpPr>
        <p:spPr>
          <a:xfrm>
            <a:off x="5081196" y="1115472"/>
            <a:ext cx="443411" cy="94206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78233" y="791448"/>
            <a:ext cx="4572000" cy="584775"/>
          </a:xfrm>
          <a:prstGeom prst="rect">
            <a:avLst/>
          </a:prstGeom>
        </p:spPr>
        <p:txBody>
          <a:bodyPr wrap="square">
            <a:spAutoFit/>
          </a:bodyPr>
          <a:lstStyle/>
          <a:p>
            <a:pPr algn="l"/>
            <a:r>
              <a:rPr lang="en-US" altLang="ja-JP" sz="1600" b="1" dirty="0">
                <a:effectLst/>
                <a:ea typeface="Tahoma" panose="020B0604030504040204" pitchFamily="34" charset="0"/>
                <a:cs typeface="Tahoma" panose="020B0604030504040204" pitchFamily="34" charset="0"/>
              </a:rPr>
              <a:t>Clear images </a:t>
            </a:r>
            <a:r>
              <a:rPr lang="en-US" altLang="ja-JP" sz="1600" b="1" dirty="0">
                <a:solidFill>
                  <a:srgbClr val="FF6600"/>
                </a:solidFill>
                <a:effectLst/>
                <a:ea typeface="Tahoma" panose="020B0604030504040204" pitchFamily="34" charset="0"/>
                <a:cs typeface="Tahoma" panose="020B0604030504040204" pitchFamily="34" charset="0"/>
              </a:rPr>
              <a:t>with low light or complete darkness</a:t>
            </a:r>
            <a:endParaRPr lang="ja-JP" altLang="en-US" sz="1600" b="1" dirty="0">
              <a:solidFill>
                <a:srgbClr val="FF6600"/>
              </a:solidFill>
              <a:effectLs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8035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rmAutofit/>
          </a:bodyPr>
          <a:lstStyle/>
          <a:p>
            <a:r>
              <a:rPr lang="en-US" altLang="ja-JP" b="1" dirty="0" smtClean="0">
                <a:ea typeface="Tahoma" panose="020B0604030504040204" pitchFamily="34" charset="0"/>
                <a:cs typeface="Tahoma" panose="020B0604030504040204" pitchFamily="34" charset="0"/>
              </a:rPr>
              <a:t>Easy adjust the direction of the camera</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3 Marcador de número de diapositiva"/>
          <p:cNvSpPr>
            <a:spLocks noGrp="1"/>
          </p:cNvSpPr>
          <p:nvPr>
            <p:ph type="sldNum" sz="quarter" idx="12"/>
          </p:nvPr>
        </p:nvSpPr>
        <p:spPr/>
        <p:txBody>
          <a:bodyPr/>
          <a:lstStyle/>
          <a:p>
            <a:fld id="{8E8A4C40-1FD3-B245-AE86-E18962D1310A}" type="slidenum">
              <a:rPr lang="en-US" smtClean="0"/>
              <a:t>9</a:t>
            </a:fld>
            <a:endParaRPr lang="en-US"/>
          </a:p>
        </p:txBody>
      </p:sp>
      <p:pic>
        <p:nvPicPr>
          <p:cNvPr id="5" name="Picture 2" descr="Y:\40-職能\セキュリティ\セキュリティ・サウンド広報宣伝\(50) logos\AeroPTZ_logo\AeroPTZ_logo_color_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600" y="237753"/>
            <a:ext cx="1015205" cy="2972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3833302" y="2417325"/>
            <a:ext cx="2324715" cy="2254237"/>
            <a:chOff x="3833302" y="2417325"/>
            <a:chExt cx="2324715" cy="2254237"/>
          </a:xfrm>
        </p:grpSpPr>
        <p:pic>
          <p:nvPicPr>
            <p:cNvPr id="19" name="Picture 3" descr="Y:\40-職能\セキュリティ\セキュリティ・サウンド広報宣伝\(10) Security\03_国内_海外共通\WV-SUD638\写真データ\640x480_png\WV-SUD638_arm-down_DL_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4882" y="2719021"/>
              <a:ext cx="1278303" cy="1952541"/>
            </a:xfrm>
            <a:prstGeom prst="rect">
              <a:avLst/>
            </a:prstGeom>
            <a:noFill/>
            <a:extLst>
              <a:ext uri="{909E8E84-426E-40DD-AFC4-6F175D3DCCD1}">
                <a14:hiddenFill xmlns:a14="http://schemas.microsoft.com/office/drawing/2010/main">
                  <a:solidFill>
                    <a:srgbClr val="FFFFFF"/>
                  </a:solidFill>
                </a14:hiddenFill>
              </a:ext>
            </a:extLst>
          </p:spPr>
        </p:pic>
        <p:sp>
          <p:nvSpPr>
            <p:cNvPr id="31" name="円弧 30"/>
            <p:cNvSpPr/>
            <p:nvPr/>
          </p:nvSpPr>
          <p:spPr bwMode="auto">
            <a:xfrm rot="1299777">
              <a:off x="4650035" y="3078535"/>
              <a:ext cx="786384" cy="783864"/>
            </a:xfrm>
            <a:prstGeom prst="arc">
              <a:avLst>
                <a:gd name="adj1" fmla="val 10837610"/>
                <a:gd name="adj2" fmla="val 15728494"/>
              </a:avLst>
            </a:prstGeom>
            <a:noFill/>
            <a:ln w="38100" cap="flat" cmpd="sng" algn="ctr">
              <a:solidFill>
                <a:srgbClr val="0000FF"/>
              </a:solidFill>
              <a:prstDash val="solid"/>
              <a:round/>
              <a:headEnd type="arrow"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chemeClr val="tx1"/>
                </a:solidFill>
                <a:effectLst/>
                <a:latin typeface="+mj-lt"/>
                <a:ea typeface="HGP創英角ｺﾞｼｯｸUB" pitchFamily="50" charset="-128"/>
              </a:endParaRPr>
            </a:p>
          </p:txBody>
        </p:sp>
        <p:cxnSp>
          <p:nvCxnSpPr>
            <p:cNvPr id="32" name="直線コネクタ 31"/>
            <p:cNvCxnSpPr/>
            <p:nvPr/>
          </p:nvCxnSpPr>
          <p:spPr bwMode="auto">
            <a:xfrm>
              <a:off x="4630038" y="3788154"/>
              <a:ext cx="0" cy="505596"/>
            </a:xfrm>
            <a:prstGeom prst="line">
              <a:avLst/>
            </a:prstGeom>
            <a:solidFill>
              <a:srgbClr val="FFFF99"/>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テキスト ボックス 56"/>
            <p:cNvSpPr txBox="1">
              <a:spLocks noChangeArrowheads="1"/>
            </p:cNvSpPr>
            <p:nvPr/>
          </p:nvSpPr>
          <p:spPr bwMode="auto">
            <a:xfrm>
              <a:off x="3833302" y="4184198"/>
              <a:ext cx="931106" cy="430887"/>
            </a:xfrm>
            <a:prstGeom prst="rect">
              <a:avLst/>
            </a:prstGeom>
            <a:noFill/>
            <a:ln w="9525">
              <a:noFill/>
              <a:miter lim="800000"/>
              <a:headEnd/>
              <a:tailEnd/>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Just </a:t>
              </a:r>
            </a:p>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under</a:t>
              </a:r>
              <a:endParaRPr lang="ja-JP" altLang="en-US" sz="1100" dirty="0">
                <a:effectLst/>
                <a:latin typeface="+mj-lt"/>
                <a:ea typeface="Meiryo UI" panose="020B0604030504040204" pitchFamily="50" charset="-128"/>
                <a:cs typeface="Meiryo UI" panose="020B0604030504040204" pitchFamily="50" charset="-128"/>
              </a:endParaRPr>
            </a:p>
          </p:txBody>
        </p:sp>
        <p:cxnSp>
          <p:nvCxnSpPr>
            <p:cNvPr id="42" name="直線コネクタ 41"/>
            <p:cNvCxnSpPr/>
            <p:nvPr/>
          </p:nvCxnSpPr>
          <p:spPr bwMode="auto">
            <a:xfrm flipV="1">
              <a:off x="4769416" y="2417325"/>
              <a:ext cx="0" cy="325968"/>
            </a:xfrm>
            <a:prstGeom prst="line">
              <a:avLst/>
            </a:prstGeom>
            <a:solidFill>
              <a:srgbClr val="FFFF99"/>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円弧 43"/>
            <p:cNvSpPr/>
            <p:nvPr/>
          </p:nvSpPr>
          <p:spPr bwMode="auto">
            <a:xfrm>
              <a:off x="3987229" y="2582554"/>
              <a:ext cx="1272613" cy="1403933"/>
            </a:xfrm>
            <a:prstGeom prst="arc">
              <a:avLst>
                <a:gd name="adj1" fmla="val 4956490"/>
                <a:gd name="adj2" fmla="val 16351275"/>
              </a:avLst>
            </a:prstGeom>
            <a:noFill/>
            <a:ln w="12700" cap="flat" cmpd="sng" algn="ctr">
              <a:solidFill>
                <a:srgbClr val="FF0000"/>
              </a:solidFill>
              <a:prstDash val="lgDashDot"/>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chemeClr val="tx1"/>
                </a:solidFill>
                <a:effectLst/>
                <a:latin typeface="+mj-lt"/>
                <a:ea typeface="HGP創英角ｺﾞｼｯｸUB" pitchFamily="50" charset="-128"/>
              </a:endParaRPr>
            </a:p>
          </p:txBody>
        </p:sp>
        <p:sp>
          <p:nvSpPr>
            <p:cNvPr id="65" name="円弧 64"/>
            <p:cNvSpPr/>
            <p:nvPr/>
          </p:nvSpPr>
          <p:spPr bwMode="auto">
            <a:xfrm>
              <a:off x="4533126" y="3580572"/>
              <a:ext cx="970060" cy="469192"/>
            </a:xfrm>
            <a:prstGeom prst="arc">
              <a:avLst>
                <a:gd name="adj1" fmla="val 20004757"/>
                <a:gd name="adj2" fmla="val 12450965"/>
              </a:avLst>
            </a:prstGeom>
            <a:noFill/>
            <a:ln w="28575" cap="flat" cmpd="sng" algn="ctr">
              <a:solidFill>
                <a:srgbClr val="FF0000"/>
              </a:solidFill>
              <a:prstDash val="solid"/>
              <a:round/>
              <a:headEnd type="arrow" w="med" len="med"/>
              <a:tailEnd type="arrow" w="med" len="med"/>
            </a:ln>
            <a:effectLst/>
            <a:extLst/>
          </p:spPr>
          <p:txBody>
            <a:bodyPr vert="horz" wrap="none" lIns="90000" tIns="46800" rIns="90000" bIns="46800" numCol="1" rtlCol="0" anchor="ctr" anchorCtr="0" compatLnSpc="1">
              <a:prstTxWarp prst="textNoShape">
                <a:avLst/>
              </a:prstTxWarp>
            </a:bodyPr>
            <a:lstStyle/>
            <a:p>
              <a:pPr algn="l"/>
              <a:endParaRPr lang="ja-JP" altLang="en-US" dirty="0" smtClean="0">
                <a:solidFill>
                  <a:srgbClr val="0A54A0"/>
                </a:solidFill>
                <a:effectLst/>
                <a:latin typeface="Arial" charset="0"/>
                <a:ea typeface="HGP創英角ｺﾞｼｯｸUB" pitchFamily="50" charset="-128"/>
              </a:endParaRPr>
            </a:p>
          </p:txBody>
        </p:sp>
        <p:sp>
          <p:nvSpPr>
            <p:cNvPr id="66" name="テキスト ボックス 56"/>
            <p:cNvSpPr txBox="1">
              <a:spLocks noChangeArrowheads="1"/>
            </p:cNvSpPr>
            <p:nvPr/>
          </p:nvSpPr>
          <p:spPr bwMode="auto">
            <a:xfrm>
              <a:off x="5367929" y="3788154"/>
              <a:ext cx="790088"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360-deg</a:t>
              </a:r>
              <a:endParaRPr lang="ja-JP" altLang="en-US" sz="1100" dirty="0">
                <a:effectLst/>
                <a:latin typeface="+mj-lt"/>
                <a:ea typeface="Meiryo UI" panose="020B0604030504040204" pitchFamily="50" charset="-128"/>
                <a:cs typeface="Meiryo UI" panose="020B0604030504040204" pitchFamily="50" charset="-128"/>
              </a:endParaRPr>
            </a:p>
          </p:txBody>
        </p:sp>
        <p:cxnSp>
          <p:nvCxnSpPr>
            <p:cNvPr id="11" name="直線コネクタ 10"/>
            <p:cNvCxnSpPr/>
            <p:nvPr/>
          </p:nvCxnSpPr>
          <p:spPr>
            <a:xfrm>
              <a:off x="5160559" y="2702770"/>
              <a:ext cx="0" cy="919645"/>
            </a:xfrm>
            <a:prstGeom prst="line">
              <a:avLst/>
            </a:prstGeom>
            <a:ln w="28575">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4298855" y="3104253"/>
              <a:ext cx="859630" cy="496345"/>
            </a:xfrm>
            <a:prstGeom prst="line">
              <a:avLst/>
            </a:prstGeom>
            <a:ln w="28575">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69" name="テキスト ボックス 56"/>
            <p:cNvSpPr txBox="1">
              <a:spLocks noChangeArrowheads="1"/>
            </p:cNvSpPr>
            <p:nvPr/>
          </p:nvSpPr>
          <p:spPr bwMode="auto">
            <a:xfrm>
              <a:off x="5100410" y="2702770"/>
              <a:ext cx="716198"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45-deg</a:t>
              </a:r>
              <a:endParaRPr lang="ja-JP" altLang="en-US" sz="1100" dirty="0">
                <a:effectLst/>
                <a:latin typeface="+mj-lt"/>
                <a:ea typeface="Meiryo UI" panose="020B0604030504040204" pitchFamily="50" charset="-128"/>
                <a:cs typeface="Meiryo UI" panose="020B0604030504040204" pitchFamily="50" charset="-128"/>
              </a:endParaRPr>
            </a:p>
          </p:txBody>
        </p:sp>
      </p:grpSp>
      <p:grpSp>
        <p:nvGrpSpPr>
          <p:cNvPr id="7" name="グループ化 6"/>
          <p:cNvGrpSpPr/>
          <p:nvPr/>
        </p:nvGrpSpPr>
        <p:grpSpPr>
          <a:xfrm>
            <a:off x="6415028" y="618869"/>
            <a:ext cx="2127067" cy="2613232"/>
            <a:chOff x="6415028" y="618869"/>
            <a:chExt cx="2127067" cy="2613232"/>
          </a:xfrm>
        </p:grpSpPr>
        <p:sp>
          <p:nvSpPr>
            <p:cNvPr id="56" name="テキスト ボックス 56"/>
            <p:cNvSpPr txBox="1">
              <a:spLocks noChangeArrowheads="1"/>
            </p:cNvSpPr>
            <p:nvPr/>
          </p:nvSpPr>
          <p:spPr bwMode="auto">
            <a:xfrm>
              <a:off x="6734465" y="2970491"/>
              <a:ext cx="1326708" cy="261610"/>
            </a:xfrm>
            <a:prstGeom prst="rect">
              <a:avLst/>
            </a:prstGeom>
            <a:noFill/>
            <a:ln w="9525">
              <a:noFill/>
              <a:miter lim="800000"/>
              <a:headEnd/>
              <a:tailEnd/>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Just below</a:t>
              </a:r>
              <a:endParaRPr lang="ja-JP" altLang="en-US" sz="1100" dirty="0">
                <a:effectLst/>
                <a:latin typeface="+mj-lt"/>
                <a:ea typeface="Meiryo UI" panose="020B0604030504040204" pitchFamily="50" charset="-128"/>
                <a:cs typeface="Meiryo UI" panose="020B0604030504040204" pitchFamily="50" charset="-128"/>
              </a:endParaRPr>
            </a:p>
          </p:txBody>
        </p:sp>
        <p:pic>
          <p:nvPicPr>
            <p:cNvPr id="1026" name="Picture 2" descr="Y:\40-職能\セキュリティ\セキュリティ・サウンド広報宣伝\(10) Security\03_国内_海外共通\WV-SUD638\写真データ\640x480_png\WV-SUD638_LED_ceiling_DR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9020" y="618869"/>
              <a:ext cx="1057275" cy="2182761"/>
            </a:xfrm>
            <a:prstGeom prst="rect">
              <a:avLst/>
            </a:prstGeom>
            <a:noFill/>
            <a:extLst>
              <a:ext uri="{909E8E84-426E-40DD-AFC4-6F175D3DCCD1}">
                <a14:hiddenFill xmlns:a14="http://schemas.microsoft.com/office/drawing/2010/main">
                  <a:solidFill>
                    <a:srgbClr val="FFFFFF"/>
                  </a:solidFill>
                </a14:hiddenFill>
              </a:ext>
            </a:extLst>
          </p:spPr>
        </p:pic>
        <p:sp>
          <p:nvSpPr>
            <p:cNvPr id="71" name="円弧 70"/>
            <p:cNvSpPr/>
            <p:nvPr/>
          </p:nvSpPr>
          <p:spPr bwMode="auto">
            <a:xfrm flipV="1">
              <a:off x="6703914" y="1202647"/>
              <a:ext cx="1152381" cy="469192"/>
            </a:xfrm>
            <a:prstGeom prst="arc">
              <a:avLst>
                <a:gd name="adj1" fmla="val 20004757"/>
                <a:gd name="adj2" fmla="val 12450965"/>
              </a:avLst>
            </a:prstGeom>
            <a:noFill/>
            <a:ln w="28575" cap="flat" cmpd="sng" algn="ctr">
              <a:solidFill>
                <a:srgbClr val="FF0000"/>
              </a:solidFill>
              <a:prstDash val="solid"/>
              <a:round/>
              <a:headEnd type="arrow" w="med" len="med"/>
              <a:tailEnd type="arrow" w="med" len="med"/>
            </a:ln>
            <a:effectLst/>
            <a:extLst/>
          </p:spPr>
          <p:txBody>
            <a:bodyPr vert="horz" wrap="none" lIns="90000" tIns="46800" rIns="90000" bIns="46800" numCol="1" rtlCol="0" anchor="ctr" anchorCtr="0" compatLnSpc="1">
              <a:prstTxWarp prst="textNoShape">
                <a:avLst/>
              </a:prstTxWarp>
            </a:bodyPr>
            <a:lstStyle/>
            <a:p>
              <a:pPr algn="l"/>
              <a:endParaRPr lang="ja-JP" altLang="en-US" dirty="0" smtClean="0">
                <a:solidFill>
                  <a:srgbClr val="0A54A0"/>
                </a:solidFill>
                <a:effectLst/>
                <a:latin typeface="Arial" charset="0"/>
                <a:ea typeface="HGP創英角ｺﾞｼｯｸUB" pitchFamily="50" charset="-128"/>
              </a:endParaRPr>
            </a:p>
          </p:txBody>
        </p:sp>
        <p:sp>
          <p:nvSpPr>
            <p:cNvPr id="72" name="テキスト ボックス 56"/>
            <p:cNvSpPr txBox="1">
              <a:spLocks noChangeArrowheads="1"/>
            </p:cNvSpPr>
            <p:nvPr/>
          </p:nvSpPr>
          <p:spPr bwMode="auto">
            <a:xfrm>
              <a:off x="7565119" y="1137520"/>
              <a:ext cx="790088"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360-deg</a:t>
              </a:r>
              <a:endParaRPr lang="ja-JP" altLang="en-US" sz="1100" dirty="0">
                <a:effectLst/>
                <a:latin typeface="+mj-lt"/>
                <a:ea typeface="Meiryo UI" panose="020B0604030504040204" pitchFamily="50" charset="-128"/>
                <a:cs typeface="Meiryo UI" panose="020B0604030504040204" pitchFamily="50" charset="-128"/>
              </a:endParaRPr>
            </a:p>
          </p:txBody>
        </p:sp>
        <p:cxnSp>
          <p:nvCxnSpPr>
            <p:cNvPr id="73" name="直線コネクタ 72"/>
            <p:cNvCxnSpPr/>
            <p:nvPr/>
          </p:nvCxnSpPr>
          <p:spPr bwMode="auto">
            <a:xfrm flipV="1">
              <a:off x="7378316" y="1648647"/>
              <a:ext cx="581847" cy="338812"/>
            </a:xfrm>
            <a:prstGeom prst="line">
              <a:avLst/>
            </a:prstGeom>
            <a:solidFill>
              <a:srgbClr val="FFFF99"/>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直線コネクタ 73"/>
            <p:cNvCxnSpPr/>
            <p:nvPr/>
          </p:nvCxnSpPr>
          <p:spPr bwMode="auto">
            <a:xfrm>
              <a:off x="7344666" y="2507091"/>
              <a:ext cx="0" cy="486008"/>
            </a:xfrm>
            <a:prstGeom prst="line">
              <a:avLst/>
            </a:prstGeom>
            <a:solidFill>
              <a:srgbClr val="FFFF99"/>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テキスト ボックス 56"/>
            <p:cNvSpPr txBox="1">
              <a:spLocks noChangeArrowheads="1"/>
            </p:cNvSpPr>
            <p:nvPr/>
          </p:nvSpPr>
          <p:spPr bwMode="auto">
            <a:xfrm>
              <a:off x="7875952" y="1601987"/>
              <a:ext cx="666143"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100">
                  <a:effectLst/>
                  <a:latin typeface="+mj-lt"/>
                  <a:ea typeface="Meiryo UI" panose="020B0604030504040204" pitchFamily="50" charset="-128"/>
                  <a:cs typeface="Meiryo UI" panose="020B0604030504040204" pitchFamily="50" charset="-128"/>
                </a:defRPr>
              </a:lvl1pPr>
              <a:lvl2pPr marL="742950" indent="-285750" eaLnBrk="0" hangingPunct="0">
                <a:spcBef>
                  <a:spcPct val="20000"/>
                </a:spcBef>
                <a:buFont typeface="Arial" charset="0"/>
                <a:buChar char="–"/>
                <a:defRPr sz="2800">
                  <a:latin typeface="Calibri" pitchFamily="34" charset="0"/>
                  <a:ea typeface="ＭＳ Ｐゴシック" charset="-128"/>
                </a:defRPr>
              </a:lvl2pPr>
              <a:lvl3pPr marL="1143000" indent="-228600" eaLnBrk="0" hangingPunct="0">
                <a:spcBef>
                  <a:spcPct val="20000"/>
                </a:spcBef>
                <a:buFont typeface="Arial" charset="0"/>
                <a:buChar char="•"/>
                <a:defRPr sz="2400">
                  <a:latin typeface="Calibri" pitchFamily="34" charset="0"/>
                  <a:ea typeface="ＭＳ Ｐゴシック" charset="-128"/>
                </a:defRPr>
              </a:lvl3pPr>
              <a:lvl4pPr marL="1600200" indent="-228600" eaLnBrk="0" hangingPunct="0">
                <a:spcBef>
                  <a:spcPct val="20000"/>
                </a:spcBef>
                <a:buFont typeface="Arial" charset="0"/>
                <a:buChar char="–"/>
                <a:defRPr sz="2000">
                  <a:latin typeface="Calibri" pitchFamily="34" charset="0"/>
                  <a:ea typeface="ＭＳ Ｐゴシック" charset="-128"/>
                </a:defRPr>
              </a:lvl4pPr>
              <a:lvl5pPr marL="2057400" indent="-228600" eaLnBrk="0" hangingPunct="0">
                <a:spcBef>
                  <a:spcPct val="20000"/>
                </a:spcBef>
                <a:buFont typeface="Arial" charset="0"/>
                <a:buChar char="»"/>
                <a:defRPr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sz="2000">
                  <a:latin typeface="Calibri" pitchFamily="34" charset="0"/>
                  <a:ea typeface="ＭＳ Ｐゴシック" charset="-128"/>
                </a:defRPr>
              </a:lvl9pPr>
            </a:lstStyle>
            <a:p>
              <a:r>
                <a:rPr lang="en-US" altLang="ja-JP" dirty="0"/>
                <a:t>up 30°</a:t>
              </a:r>
              <a:endParaRPr lang="ja-JP" altLang="en-US" dirty="0"/>
            </a:p>
          </p:txBody>
        </p:sp>
        <p:sp>
          <p:nvSpPr>
            <p:cNvPr id="76" name="円弧 75"/>
            <p:cNvSpPr/>
            <p:nvPr/>
          </p:nvSpPr>
          <p:spPr bwMode="auto">
            <a:xfrm>
              <a:off x="6415028" y="1369757"/>
              <a:ext cx="1620000" cy="1620000"/>
            </a:xfrm>
            <a:prstGeom prst="arc">
              <a:avLst>
                <a:gd name="adj1" fmla="val 19720582"/>
                <a:gd name="adj2" fmla="val 4966020"/>
              </a:avLst>
            </a:prstGeom>
            <a:noFill/>
            <a:ln w="12700" cap="flat" cmpd="sng" algn="ctr">
              <a:solidFill>
                <a:srgbClr val="FF0000"/>
              </a:solidFill>
              <a:prstDash val="lgDashDot"/>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l"/>
              <a:endParaRPr lang="ja-JP" altLang="en-US" dirty="0" smtClean="0">
                <a:solidFill>
                  <a:srgbClr val="0A54A0"/>
                </a:solidFill>
                <a:effectLst/>
                <a:latin typeface="Arial" charset="0"/>
                <a:ea typeface="HGP創英角ｺﾞｼｯｸUB" pitchFamily="50" charset="-128"/>
              </a:endParaRPr>
            </a:p>
          </p:txBody>
        </p:sp>
      </p:grpSp>
      <p:sp>
        <p:nvSpPr>
          <p:cNvPr id="78" name="正方形/長方形 77"/>
          <p:cNvSpPr/>
          <p:nvPr/>
        </p:nvSpPr>
        <p:spPr>
          <a:xfrm>
            <a:off x="278156" y="916446"/>
            <a:ext cx="4383208" cy="1200329"/>
          </a:xfrm>
          <a:prstGeom prst="rect">
            <a:avLst/>
          </a:prstGeom>
        </p:spPr>
        <p:txBody>
          <a:bodyPr wrap="square">
            <a:spAutoFit/>
          </a:bodyPr>
          <a:lstStyle/>
          <a:p>
            <a:pPr algn="l"/>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When using the 360-degree endless pan and tilt which are provided by </a:t>
            </a:r>
            <a:r>
              <a:rPr lang="en-US" altLang="ja-JP" sz="1200" b="1" u="sng" dirty="0">
                <a:effectLst/>
                <a:latin typeface="Meiryo UI" panose="020B0604030504040204" pitchFamily="50" charset="-128"/>
                <a:ea typeface="Meiryo UI" panose="020B0604030504040204" pitchFamily="50" charset="-128"/>
                <a:cs typeface="Meiryo UI" panose="020B0604030504040204" pitchFamily="50" charset="-128"/>
              </a:rPr>
              <a:t>“Sphere P/T”</a:t>
            </a: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 it selects no place to install since the Aero PTZ camera can easily be adjusted the direction of the lens. The camera can be installed on the desktop and ceiling. When being installed on the desktop, it is also possible to monitor directly below</a:t>
            </a:r>
            <a:r>
              <a:rPr lang="en-US" altLang="ja-JP" sz="12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effectLst/>
              <a:ea typeface="Tahoma" panose="020B0604030504040204" pitchFamily="34" charset="0"/>
              <a:cs typeface="Tahoma" panose="020B0604030504040204" pitchFamily="34" charset="0"/>
              <a:sym typeface="Lucida Grande"/>
            </a:endParaRPr>
          </a:p>
        </p:txBody>
      </p:sp>
      <p:grpSp>
        <p:nvGrpSpPr>
          <p:cNvPr id="3" name="グループ化 2"/>
          <p:cNvGrpSpPr/>
          <p:nvPr/>
        </p:nvGrpSpPr>
        <p:grpSpPr>
          <a:xfrm>
            <a:off x="857294" y="2488569"/>
            <a:ext cx="2620671" cy="2126779"/>
            <a:chOff x="857294" y="2488569"/>
            <a:chExt cx="2620671" cy="2126779"/>
          </a:xfrm>
        </p:grpSpPr>
        <p:pic>
          <p:nvPicPr>
            <p:cNvPr id="17" name="Picture 7" descr="Y:\40-職能\セキュリティ\セキュリティ・サウンド広報宣伝\(10) Security\03_国内_海外共通\WV-SUD638\写真データ\640x480_png\WV-SUD638_LED_DL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9890" y="2711347"/>
              <a:ext cx="1038275" cy="1904001"/>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bwMode="auto">
            <a:xfrm flipV="1">
              <a:off x="2409777" y="2488569"/>
              <a:ext cx="0" cy="489823"/>
            </a:xfrm>
            <a:prstGeom prst="line">
              <a:avLst/>
            </a:prstGeom>
            <a:solidFill>
              <a:srgbClr val="FFFF99"/>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テキスト ボックス 56"/>
            <p:cNvSpPr txBox="1">
              <a:spLocks noChangeArrowheads="1"/>
            </p:cNvSpPr>
            <p:nvPr/>
          </p:nvSpPr>
          <p:spPr bwMode="auto">
            <a:xfrm>
              <a:off x="2373334" y="2488569"/>
              <a:ext cx="1008597"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Just above</a:t>
              </a:r>
              <a:endParaRPr lang="ja-JP" altLang="en-US" sz="1100" dirty="0">
                <a:effectLst/>
                <a:latin typeface="+mj-lt"/>
                <a:ea typeface="Meiryo UI" panose="020B0604030504040204" pitchFamily="50" charset="-128"/>
                <a:cs typeface="Meiryo UI" panose="020B0604030504040204" pitchFamily="50" charset="-128"/>
              </a:endParaRPr>
            </a:p>
          </p:txBody>
        </p:sp>
        <p:cxnSp>
          <p:nvCxnSpPr>
            <p:cNvPr id="47" name="直線コネクタ 46"/>
            <p:cNvCxnSpPr/>
            <p:nvPr/>
          </p:nvCxnSpPr>
          <p:spPr bwMode="auto">
            <a:xfrm flipH="1">
              <a:off x="1666901" y="3376699"/>
              <a:ext cx="366970" cy="333300"/>
            </a:xfrm>
            <a:prstGeom prst="line">
              <a:avLst/>
            </a:prstGeom>
            <a:solidFill>
              <a:srgbClr val="FFFF99"/>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テキスト ボックス 56"/>
            <p:cNvSpPr txBox="1">
              <a:spLocks noChangeArrowheads="1"/>
            </p:cNvSpPr>
            <p:nvPr/>
          </p:nvSpPr>
          <p:spPr bwMode="auto">
            <a:xfrm>
              <a:off x="857294" y="3349345"/>
              <a:ext cx="809607"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Angle of 45-deg</a:t>
              </a:r>
              <a:endParaRPr lang="ja-JP" altLang="en-US" sz="1100" dirty="0">
                <a:effectLst/>
                <a:latin typeface="+mj-lt"/>
                <a:ea typeface="Meiryo UI" panose="020B0604030504040204" pitchFamily="50" charset="-128"/>
                <a:cs typeface="Meiryo UI" panose="020B0604030504040204" pitchFamily="50" charset="-128"/>
              </a:endParaRPr>
            </a:p>
          </p:txBody>
        </p:sp>
        <p:sp>
          <p:nvSpPr>
            <p:cNvPr id="61" name="円弧 60"/>
            <p:cNvSpPr/>
            <p:nvPr/>
          </p:nvSpPr>
          <p:spPr bwMode="auto">
            <a:xfrm>
              <a:off x="1850386" y="3628150"/>
              <a:ext cx="967779" cy="469192"/>
            </a:xfrm>
            <a:prstGeom prst="arc">
              <a:avLst>
                <a:gd name="adj1" fmla="val 20004757"/>
                <a:gd name="adj2" fmla="val 12450965"/>
              </a:avLst>
            </a:prstGeom>
            <a:noFill/>
            <a:ln w="28575" cap="flat" cmpd="sng" algn="ctr">
              <a:solidFill>
                <a:srgbClr val="FF0000"/>
              </a:solidFill>
              <a:prstDash val="solid"/>
              <a:round/>
              <a:headEnd type="arrow" w="med" len="med"/>
              <a:tailEnd type="arrow" w="med" len="med"/>
            </a:ln>
            <a:effectLst/>
            <a:extLst/>
          </p:spPr>
          <p:txBody>
            <a:bodyPr vert="horz" wrap="none" lIns="90000" tIns="46800" rIns="90000" bIns="46800" numCol="1" rtlCol="0" anchor="ctr" anchorCtr="0" compatLnSpc="1">
              <a:prstTxWarp prst="textNoShape">
                <a:avLst/>
              </a:prstTxWarp>
            </a:bodyPr>
            <a:lstStyle/>
            <a:p>
              <a:pPr algn="l"/>
              <a:endParaRPr lang="ja-JP" altLang="en-US" dirty="0" smtClean="0">
                <a:solidFill>
                  <a:srgbClr val="0A54A0"/>
                </a:solidFill>
                <a:effectLst/>
                <a:latin typeface="Arial" charset="0"/>
                <a:ea typeface="HGP創英角ｺﾞｼｯｸUB" pitchFamily="50" charset="-128"/>
              </a:endParaRPr>
            </a:p>
          </p:txBody>
        </p:sp>
        <p:sp>
          <p:nvSpPr>
            <p:cNvPr id="62" name="テキスト ボックス 56"/>
            <p:cNvSpPr txBox="1">
              <a:spLocks noChangeArrowheads="1"/>
            </p:cNvSpPr>
            <p:nvPr/>
          </p:nvSpPr>
          <p:spPr bwMode="auto">
            <a:xfrm>
              <a:off x="2687877" y="3759255"/>
              <a:ext cx="790088"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100" dirty="0" smtClean="0">
                  <a:effectLst/>
                  <a:latin typeface="+mj-lt"/>
                  <a:ea typeface="Meiryo UI" panose="020B0604030504040204" pitchFamily="50" charset="-128"/>
                  <a:cs typeface="Meiryo UI" panose="020B0604030504040204" pitchFamily="50" charset="-128"/>
                </a:rPr>
                <a:t>360-deg</a:t>
              </a:r>
              <a:endParaRPr lang="ja-JP" altLang="en-US" sz="1100" dirty="0">
                <a:effectLst/>
                <a:latin typeface="+mj-lt"/>
                <a:ea typeface="Meiryo UI" panose="020B0604030504040204" pitchFamily="50" charset="-128"/>
                <a:cs typeface="Meiryo UI" panose="020B0604030504040204" pitchFamily="50" charset="-128"/>
              </a:endParaRPr>
            </a:p>
          </p:txBody>
        </p:sp>
        <p:sp>
          <p:nvSpPr>
            <p:cNvPr id="80" name="円弧 79"/>
            <p:cNvSpPr/>
            <p:nvPr/>
          </p:nvSpPr>
          <p:spPr bwMode="auto">
            <a:xfrm>
              <a:off x="1666901" y="2619374"/>
              <a:ext cx="1303664" cy="1243372"/>
            </a:xfrm>
            <a:prstGeom prst="arc">
              <a:avLst>
                <a:gd name="adj1" fmla="val 9666153"/>
                <a:gd name="adj2" fmla="val 16011943"/>
              </a:avLst>
            </a:prstGeom>
            <a:noFill/>
            <a:ln w="12700" cap="flat" cmpd="sng" algn="ctr">
              <a:solidFill>
                <a:srgbClr val="FF0000"/>
              </a:solidFill>
              <a:prstDash val="lgDashDot"/>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l"/>
              <a:endParaRPr lang="ja-JP" altLang="en-US" dirty="0" smtClean="0">
                <a:solidFill>
                  <a:srgbClr val="0A54A0"/>
                </a:solidFill>
                <a:effectLst/>
                <a:latin typeface="Arial" charset="0"/>
                <a:ea typeface="HGP創英角ｺﾞｼｯｸUB" pitchFamily="50" charset="-128"/>
              </a:endParaRPr>
            </a:p>
          </p:txBody>
        </p:sp>
      </p:grpSp>
      <p:pic>
        <p:nvPicPr>
          <p:cNvPr id="85" name="Picture 2" descr="https://upload.wikimedia.org/wikipedia/commons/thumb/5/50/RechtwKugeldreieck.svg/356px-RechtwKugeldreieck.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5634" y="919202"/>
            <a:ext cx="910186" cy="915299"/>
          </a:xfrm>
          <a:prstGeom prst="rect">
            <a:avLst/>
          </a:prstGeom>
          <a:noFill/>
          <a:extLst>
            <a:ext uri="{909E8E84-426E-40DD-AFC4-6F175D3DCCD1}">
              <a14:hiddenFill xmlns:a14="http://schemas.microsoft.com/office/drawing/2010/main">
                <a:solidFill>
                  <a:srgbClr val="FFFFFF"/>
                </a:solidFill>
              </a14:hiddenFill>
            </a:ext>
          </a:extLst>
        </p:spPr>
      </p:pic>
      <p:sp>
        <p:nvSpPr>
          <p:cNvPr id="86" name="正方形/長方形 85"/>
          <p:cNvSpPr/>
          <p:nvPr/>
        </p:nvSpPr>
        <p:spPr>
          <a:xfrm>
            <a:off x="4923367" y="1811799"/>
            <a:ext cx="854721" cy="253916"/>
          </a:xfrm>
          <a:prstGeom prst="rect">
            <a:avLst/>
          </a:prstGeom>
        </p:spPr>
        <p:txBody>
          <a:bodyPr wrap="none">
            <a:spAutoFit/>
          </a:bodyPr>
          <a:lstStyle/>
          <a:p>
            <a:pPr algn="l"/>
            <a:r>
              <a:rPr lang="en-US" altLang="ja-JP" sz="1050" dirty="0">
                <a:solidFill>
                  <a:schemeClr val="tx2"/>
                </a:solidFill>
                <a:effectLst/>
                <a:latin typeface="Calibri" panose="020F0502020204030204" pitchFamily="34" charset="0"/>
                <a:ea typeface="Arial Unicode MS" panose="020B0604020202020204" pitchFamily="50" charset="-128"/>
                <a:cs typeface="Calibri" panose="020F0502020204030204" pitchFamily="34" charset="0"/>
              </a:rPr>
              <a:t>Sphere </a:t>
            </a:r>
            <a:r>
              <a:rPr lang="en-US" altLang="ja-JP" sz="1050" dirty="0" smtClean="0">
                <a:solidFill>
                  <a:schemeClr val="tx2"/>
                </a:solidFill>
                <a:effectLst/>
                <a:latin typeface="Calibri" panose="020F0502020204030204" pitchFamily="34" charset="0"/>
                <a:ea typeface="Arial Unicode MS" panose="020B0604020202020204" pitchFamily="50" charset="-128"/>
                <a:cs typeface="Calibri" panose="020F0502020204030204" pitchFamily="34" charset="0"/>
              </a:rPr>
              <a:t>view</a:t>
            </a:r>
            <a:endParaRPr lang="ja-JP" altLang="en-US" sz="1050" dirty="0">
              <a:solidFill>
                <a:schemeClr val="tx2"/>
              </a:solidFill>
              <a:effectLst/>
            </a:endParaRPr>
          </a:p>
        </p:txBody>
      </p:sp>
    </p:spTree>
    <p:extLst>
      <p:ext uri="{BB962C8B-B14F-4D97-AF65-F5344CB8AC3E}">
        <p14:creationId xmlns:p14="http://schemas.microsoft.com/office/powerpoint/2010/main" val="16305461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3ff3bc49f048c1ff29fe4310f4d0872742769a4"/>
</p:tagLst>
</file>

<file path=ppt/theme/theme1.xml><?xml version="1.0" encoding="utf-8"?>
<a:theme xmlns:a="http://schemas.openxmlformats.org/drawingml/2006/main" name="Office Theme">
  <a:themeElements>
    <a:clrScheme name="Panasonic Business 1">
      <a:dk1>
        <a:srgbClr val="0A54A0"/>
      </a:dk1>
      <a:lt1>
        <a:sysClr val="window" lastClr="FFFFFF"/>
      </a:lt1>
      <a:dk2>
        <a:srgbClr val="000000"/>
      </a:dk2>
      <a:lt2>
        <a:srgbClr val="176AB7"/>
      </a:lt2>
      <a:accent1>
        <a:srgbClr val="14A6DB"/>
      </a:accent1>
      <a:accent2>
        <a:srgbClr val="D90066"/>
      </a:accent2>
      <a:accent3>
        <a:srgbClr val="ED9908"/>
      </a:accent3>
      <a:accent4>
        <a:srgbClr val="B8D108"/>
      </a:accent4>
      <a:accent5>
        <a:srgbClr val="118FBA"/>
      </a:accent5>
      <a:accent6>
        <a:srgbClr val="C50F24"/>
      </a:accent6>
      <a:hlink>
        <a:srgbClr val="0D6A77"/>
      </a:hlink>
      <a:folHlink>
        <a:srgbClr val="471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ublic テンプレート">
  <a:themeElements>
    <a:clrScheme name="Panasonic SSBD Presentation">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ea typeface="HGPｺﾞｼｯｸE" pitchFamily="50"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ea typeface="HGPｺﾞｼｯｸE" pitchFamily="50" charset="-128"/>
          </a:defRPr>
        </a:defPPr>
      </a:lstStyle>
    </a:ln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ternal only テンプレート">
  <a:themeElements>
    <a:clrScheme name="Panasonic SSBD Presentation">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ea typeface="HGPｺﾞｼｯｸE" pitchFamily="50"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ea typeface="HGPｺﾞｼｯｸE" pitchFamily="50" charset="-128"/>
          </a:defRPr>
        </a:defPPr>
      </a:lstStyle>
    </a:lnDef>
  </a:objectDefaults>
  <a:extraClrSchemeLst>
    <a:extraClrScheme>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liminary テンプレート">
  <a:themeElements>
    <a:clrScheme name="Panasonic SSBD Presentation">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ntative テンプレート">
  <a:themeElements>
    <a:clrScheme name="Panasonic SSBD Presentation">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Panasonic Business 1">
      <a:dk1>
        <a:srgbClr val="0A54A0"/>
      </a:dk1>
      <a:lt1>
        <a:sysClr val="window" lastClr="FFFFFF"/>
      </a:lt1>
      <a:dk2>
        <a:srgbClr val="000000"/>
      </a:dk2>
      <a:lt2>
        <a:srgbClr val="176AB7"/>
      </a:lt2>
      <a:accent1>
        <a:srgbClr val="14A6DB"/>
      </a:accent1>
      <a:accent2>
        <a:srgbClr val="D90066"/>
      </a:accent2>
      <a:accent3>
        <a:srgbClr val="ED9908"/>
      </a:accent3>
      <a:accent4>
        <a:srgbClr val="B8D108"/>
      </a:accent4>
      <a:accent5>
        <a:srgbClr val="118FBA"/>
      </a:accent5>
      <a:accent6>
        <a:srgbClr val="C50F24"/>
      </a:accent6>
      <a:hlink>
        <a:srgbClr val="0D6A77"/>
      </a:hlink>
      <a:folHlink>
        <a:srgbClr val="471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1435</Words>
  <Application>Microsoft Office PowerPoint</Application>
  <PresentationFormat>画面に合わせる (16:9)</PresentationFormat>
  <Paragraphs>222</Paragraphs>
  <Slides>13</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6</vt:i4>
      </vt:variant>
      <vt:variant>
        <vt:lpstr>スライド タイトル</vt:lpstr>
      </vt:variant>
      <vt:variant>
        <vt:i4>13</vt:i4>
      </vt:variant>
    </vt:vector>
  </HeadingPairs>
  <TitlesOfParts>
    <vt:vector size="30" baseType="lpstr">
      <vt:lpstr>Arial Unicode MS</vt:lpstr>
      <vt:lpstr>HGPｺﾞｼｯｸE</vt:lpstr>
      <vt:lpstr>HGP創英角ｺﾞｼｯｸUB</vt:lpstr>
      <vt:lpstr>Lucida Grande</vt:lpstr>
      <vt:lpstr>Meiryo UI</vt:lpstr>
      <vt:lpstr>ＭＳ Ｐゴシック</vt:lpstr>
      <vt:lpstr>ＭＳ Ｐ明朝</vt:lpstr>
      <vt:lpstr>Arial</vt:lpstr>
      <vt:lpstr>Calibri</vt:lpstr>
      <vt:lpstr>Tahoma</vt:lpstr>
      <vt:lpstr>Wingdings</vt:lpstr>
      <vt:lpstr>Office Theme</vt:lpstr>
      <vt:lpstr>Public テンプレート</vt:lpstr>
      <vt:lpstr>Internal only テンプレート</vt:lpstr>
      <vt:lpstr>Preliminary テンプレート</vt:lpstr>
      <vt:lpstr>Tentative テンプレート</vt:lpstr>
      <vt:lpstr>2_Office Theme</vt:lpstr>
      <vt:lpstr>Aero PTZ camera WV-SUD638</vt:lpstr>
      <vt:lpstr>PowerPoint プレゼンテーション</vt:lpstr>
      <vt:lpstr>AeroPTZ</vt:lpstr>
      <vt:lpstr>Can install this camera in any extreme conditions</vt:lpstr>
      <vt:lpstr>Can install this camera in any extreme conditions</vt:lpstr>
      <vt:lpstr>Can install this camera in any extreme conditions</vt:lpstr>
      <vt:lpstr>Can capture clear images with extreme performance</vt:lpstr>
      <vt:lpstr>Can capture clear images with extreme performance</vt:lpstr>
      <vt:lpstr>Easy adjust the direction of the camera</vt:lpstr>
      <vt:lpstr>IP-Network friendly</vt:lpstr>
      <vt:lpstr>… and other useful features</vt:lpstr>
      <vt:lpstr>Specifications</vt:lpstr>
      <vt:lpstr>Applications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2014-02-09T23:21:35Z</dcterms:created>
  <dcterms:modified xsi:type="dcterms:W3CDTF">2019-10-04T02:21:34Z</dcterms:modified>
</cp:coreProperties>
</file>